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5" r:id="rId5"/>
    <p:sldId id="312" r:id="rId6"/>
    <p:sldId id="322" r:id="rId7"/>
    <p:sldId id="323" r:id="rId8"/>
    <p:sldId id="324" r:id="rId9"/>
    <p:sldId id="320" r:id="rId10"/>
    <p:sldId id="321" r:id="rId11"/>
    <p:sldId id="316" r:id="rId12"/>
    <p:sldId id="319" r:id="rId13"/>
  </p:sldIdLst>
  <p:sldSz cx="12188825" cy="6858000"/>
  <p:notesSz cx="6888163" cy="10020300"/>
  <p:custDataLst>
    <p:tags r:id="rId16"/>
  </p:custDataLst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9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25" autoAdjust="0"/>
    <p:restoredTop sz="96501" autoAdjust="0"/>
  </p:normalViewPr>
  <p:slideViewPr>
    <p:cSldViewPr showGuides="1">
      <p:cViewPr varScale="1">
        <p:scale>
          <a:sx n="114" d="100"/>
          <a:sy n="114" d="100"/>
        </p:scale>
        <p:origin x="-662" y="-6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0" d="100"/>
          <a:sy n="90" d="100"/>
        </p:scale>
        <p:origin x="3774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pPr rtl="0"/>
            <a:fld id="{E63C41D4-E5C2-48B8-BFBA-E479B1DB16A9}" type="datetime1">
              <a:rPr lang="fr-FR" smtClean="0"/>
              <a:pPr rtl="0"/>
              <a:t>13/12/2021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 rtl="0"/>
            <a:fld id="{C60DD202-58A1-4ABD-B068-DFFCA0C44EAC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6421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47A6E30-EA26-42DB-A0B5-B3C4DF5444BE}" type="datetime1">
              <a:rPr lang="fr-FR" smtClean="0"/>
              <a:pPr/>
              <a:t>13/12/2021</a:t>
            </a:fld>
            <a:endParaRPr lang="fr-FR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50888"/>
            <a:ext cx="66754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 rtl="0"/>
            <a:fld id="{F93199CD-3E1B-4AE6-990F-76F925F5EA9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smtClean="0"/>
              <a:pPr rtl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87539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smtClean="0"/>
              <a:pPr rtl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1694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smtClean="0"/>
              <a:pPr rtl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1694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smtClean="0"/>
              <a:pPr rtl="0"/>
              <a:t>6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51694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smtClean="0"/>
              <a:pPr rtl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1694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gradFill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 8" descr="Gande vague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" y="0"/>
            <a:ext cx="6551612" cy="6857942"/>
          </a:xfrm>
          <a:prstGeom prst="rect">
            <a:avLst/>
          </a:prstGeom>
        </p:spPr>
      </p:pic>
      <p:sp>
        <p:nvSpPr>
          <p:cNvPr id="8" name="Rectangle 7"/>
          <p:cNvSpPr/>
          <p:nvPr/>
        </p:nvSpPr>
        <p:spPr>
          <a:xfrm>
            <a:off x="6094411" y="0"/>
            <a:ext cx="457201" cy="6858000"/>
          </a:xfrm>
          <a:prstGeom prst="rect">
            <a:avLst/>
          </a:prstGeom>
          <a:solidFill>
            <a:srgbClr val="13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008813" y="1600200"/>
            <a:ext cx="4572001" cy="37338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008813" y="5562599"/>
            <a:ext cx="4571999" cy="83502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cap="none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Modifiez le style des sous-titres du masque</a:t>
            </a:r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056811" y="6400800"/>
            <a:ext cx="1066802" cy="276228"/>
          </a:xfrm>
        </p:spPr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94999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CA4FC03-665A-46FD-BFB1-69A7251D5B15}" type="datetime1">
              <a:rPr lang="fr-FR" smtClean="0"/>
              <a:pPr/>
              <a:t>13/12/2021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460095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981201" cy="5638800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1FB17D5-D390-44B9-98C1-9DA4A6F5AE7E}" type="datetime1">
              <a:rPr lang="fr-FR" smtClean="0"/>
              <a:pPr/>
              <a:t>13/12/2021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4079035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28BC4CE-DAF6-43C7-8033-A39B54018948}" type="datetime1">
              <a:rPr lang="fr-FR" smtClean="0"/>
              <a:pPr/>
              <a:t>13/12/2021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pied de page 4"/>
          <p:cNvSpPr>
            <a:spLocks noGrp="1"/>
          </p:cNvSpPr>
          <p:nvPr>
            <p:ph type="ftr" sz="quarter" idx="11"/>
          </p:nvPr>
        </p:nvSpPr>
        <p:spPr>
          <a:xfrm>
            <a:off x="1979611" y="6400800"/>
            <a:ext cx="5954834" cy="276228"/>
          </a:xfrm>
        </p:spPr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3"/>
          <p:cNvSpPr>
            <a:spLocks noGrp="1"/>
          </p:cNvSpPr>
          <p:nvPr>
            <p:ph type="dt" sz="half" idx="10"/>
          </p:nvPr>
        </p:nvSpPr>
        <p:spPr>
          <a:xfrm>
            <a:off x="8228011" y="6400800"/>
            <a:ext cx="1548659" cy="276228"/>
          </a:xfrm>
        </p:spPr>
        <p:txBody>
          <a:bodyPr rtlCol="0"/>
          <a:lstStyle>
            <a:lvl1pPr>
              <a:defRPr/>
            </a:lvl1pPr>
          </a:lstStyle>
          <a:p>
            <a:fld id="{0E6246D7-9C95-45C8-A5D6-877528B5A591}" type="datetime1">
              <a:rPr lang="fr-FR" smtClean="0"/>
              <a:pPr/>
              <a:t>13/12/2021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056811" y="6400800"/>
            <a:ext cx="1066802" cy="276228"/>
          </a:xfrm>
        </p:spPr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2738254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42E460D-EAAF-4440-AAE4-EE2796672ED8}" type="datetime1">
              <a:rPr lang="fr-FR" smtClean="0"/>
              <a:pPr/>
              <a:t>13/12/2021</a:t>
            </a:fld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1626631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gradFill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2436812" y="1616074"/>
            <a:ext cx="7315198" cy="2727325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4800" b="0" cap="none" baseline="0"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2436814" y="4495800"/>
            <a:ext cx="7315198" cy="167322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BED8B3F-D920-4AB6-83A2-045D8F3D3DE8}" type="datetime1">
              <a:rPr lang="fr-FR" smtClean="0"/>
              <a:pPr/>
              <a:t>13/12/2021</a:t>
            </a:fld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1761813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79613" y="1828800"/>
            <a:ext cx="4419599" cy="4419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057400">
              <a:defRPr sz="1600"/>
            </a:lvl6pPr>
            <a:lvl7pPr marL="2057400">
              <a:defRPr sz="1600"/>
            </a:lvl7pPr>
            <a:lvl8pPr marL="2057400">
              <a:defRPr sz="1600"/>
            </a:lvl8pPr>
            <a:lvl9pPr marL="2057400">
              <a:defRPr sz="16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704015" y="1828800"/>
            <a:ext cx="4419600" cy="4419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057400">
              <a:defRPr sz="1600"/>
            </a:lvl6pPr>
            <a:lvl7pPr marL="2057400">
              <a:defRPr sz="1600"/>
            </a:lvl7pPr>
            <a:lvl8pPr marL="2057400">
              <a:defRPr sz="1600"/>
            </a:lvl8pPr>
            <a:lvl9pPr marL="2057400">
              <a:defRPr sz="16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1F31653-51F6-46B4-9F09-A780E53512FA}" type="datetime1">
              <a:rPr lang="fr-FR" smtClean="0"/>
              <a:pPr/>
              <a:t>13/12/2021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2825340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78022" y="1828800"/>
            <a:ext cx="4416552" cy="83820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978022" y="2743200"/>
            <a:ext cx="4416552" cy="3505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2057400">
              <a:defRPr sz="1400"/>
            </a:lvl5pPr>
            <a:lvl6pPr marL="2057400">
              <a:defRPr sz="1400"/>
            </a:lvl6pPr>
            <a:lvl7pPr marL="2057400">
              <a:defRPr sz="1400"/>
            </a:lvl7pPr>
            <a:lvl8pPr marL="2057400">
              <a:defRPr sz="1400"/>
            </a:lvl8pPr>
            <a:lvl9pPr marL="2057400">
              <a:defRPr sz="14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705472" y="1828800"/>
            <a:ext cx="4416552" cy="83820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705472" y="2743200"/>
            <a:ext cx="4416552" cy="3505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2057400">
              <a:defRPr sz="1400"/>
            </a:lvl5pPr>
            <a:lvl6pPr marL="2057400">
              <a:defRPr sz="1400"/>
            </a:lvl6pPr>
            <a:lvl7pPr marL="2057400">
              <a:defRPr sz="1400"/>
            </a:lvl7pPr>
            <a:lvl8pPr marL="2057400">
              <a:defRPr sz="1400"/>
            </a:lvl8pPr>
            <a:lvl9pPr marL="2057400">
              <a:defRPr sz="14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DE4953C-03F1-441F-A69D-DC5B55A42A31}" type="datetime1">
              <a:rPr lang="fr-FR" smtClean="0"/>
              <a:pPr/>
              <a:t>13/12/2021</a:t>
            </a:fld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4208419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 5" descr="Grande vague (semi-transparente)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56"/>
            <a:ext cx="12188824" cy="6857887"/>
          </a:xfrm>
          <a:prstGeom prst="rect">
            <a:avLst/>
          </a:prstGeom>
        </p:spPr>
      </p:pic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F8E3ED6-75C0-4C58-A7E9-13B03F8DCF45}" type="datetime1">
              <a:rPr lang="fr-FR" smtClean="0"/>
              <a:pPr/>
              <a:t>13/12/2021</a:t>
            </a:fld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3607540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979613" y="588963"/>
            <a:ext cx="3657600" cy="2840037"/>
          </a:xfrm>
        </p:spPr>
        <p:txBody>
          <a:bodyPr rtlCol="0" anchor="b">
            <a:noAutofit/>
          </a:bodyPr>
          <a:lstStyle>
            <a:lvl1pPr algn="l">
              <a:lnSpc>
                <a:spcPct val="80000"/>
              </a:lnSpc>
              <a:defRPr sz="36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4414" y="588963"/>
            <a:ext cx="5486400" cy="5580061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9613" y="3581399"/>
            <a:ext cx="3657600" cy="2587625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7C42EF5-BBF8-4936-A626-051B0A4A6E6F}" type="datetime1">
              <a:rPr lang="fr-FR" smtClean="0"/>
              <a:pPr/>
              <a:t>13/12/2021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2544981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979613" y="588963"/>
            <a:ext cx="3657600" cy="2840038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8" name="Rectangle 7"/>
          <p:cNvSpPr/>
          <p:nvPr/>
        </p:nvSpPr>
        <p:spPr>
          <a:xfrm>
            <a:off x="6094461" y="588963"/>
            <a:ext cx="5486352" cy="5580062"/>
          </a:xfrm>
          <a:prstGeom prst="rect">
            <a:avLst/>
          </a:prstGeom>
          <a:solidFill>
            <a:srgbClr val="1B5D7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3" name="Espace réservé d’image 2" descr="Espace réservé vide pour ajouter une image. Cliquez sur l’espace réservé et sélectionnez l’image à ajouter"/>
          <p:cNvSpPr>
            <a:spLocks noGrp="1"/>
          </p:cNvSpPr>
          <p:nvPr>
            <p:ph type="pic" idx="1"/>
          </p:nvPr>
        </p:nvSpPr>
        <p:spPr>
          <a:xfrm>
            <a:off x="6307494" y="805658"/>
            <a:ext cx="5060286" cy="5146672"/>
          </a:xfr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 dirty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9613" y="3581399"/>
            <a:ext cx="3657600" cy="2587625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B81482C-B60B-4967-9AC3-49FED3007024}" type="datetime1">
              <a:rPr lang="fr-FR" smtClean="0"/>
              <a:pPr/>
              <a:t>13/12/2021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2249172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 descr="Grande vague (semi-transparente)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56"/>
            <a:ext cx="12188824" cy="6857887"/>
          </a:xfrm>
          <a:prstGeom prst="rect">
            <a:avLst/>
          </a:prstGeom>
        </p:spPr>
      </p:pic>
      <p:pic>
        <p:nvPicPr>
          <p:cNvPr id="10" name="Image 9" descr="Gande vague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-1" y="0"/>
            <a:ext cx="1234758" cy="6857942"/>
          </a:xfrm>
          <a:prstGeom prst="rect">
            <a:avLst/>
          </a:prstGeom>
        </p:spPr>
      </p:pic>
      <p:sp>
        <p:nvSpPr>
          <p:cNvPr id="9" name="Rectangle 8"/>
          <p:cNvSpPr/>
          <p:nvPr/>
        </p:nvSpPr>
        <p:spPr>
          <a:xfrm>
            <a:off x="1006156" y="0"/>
            <a:ext cx="228601" cy="6858000"/>
          </a:xfrm>
          <a:prstGeom prst="rect">
            <a:avLst/>
          </a:prstGeom>
          <a:solidFill>
            <a:srgbClr val="13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979612" y="381000"/>
            <a:ext cx="9144001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979612" y="1828800"/>
            <a:ext cx="9144001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1979611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8228011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1AE9A-4FE7-4EF5-AEC9-1AF54342F765}" type="datetime1">
              <a:rPr lang="fr-FR" smtClean="0"/>
              <a:pPr/>
              <a:t>13/12/2021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056811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jean44@orange.fr" TargetMode="External"/><Relationship Id="rId2" Type="http://schemas.openxmlformats.org/officeDocument/2006/relationships/hyperlink" Target="mailto:yannick.barbereau@orange.f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>
              <a:lnSpc>
                <a:spcPct val="100000"/>
              </a:lnSpc>
            </a:pPr>
            <a:r>
              <a:rPr lang="fr-FR" sz="4000" dirty="0" smtClean="0"/>
              <a:t>Visionnage des photos </a:t>
            </a:r>
            <a:r>
              <a:rPr lang="fr-FR" sz="4000" b="1" i="1" dirty="0" smtClean="0"/>
              <a:t>Reflets</a:t>
            </a:r>
            <a:r>
              <a:rPr lang="fr-FR" sz="4000" dirty="0" smtClean="0"/>
              <a:t> </a:t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4" name="Sous-titre 3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13 </a:t>
            </a:r>
            <a:r>
              <a:rPr lang="fr-FR" dirty="0" smtClean="0"/>
              <a:t>Décembre </a:t>
            </a:r>
            <a:r>
              <a:rPr lang="fr-FR" dirty="0" smtClean="0"/>
              <a:t>2021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1</a:t>
            </a:fld>
            <a:endParaRPr lang="fr-FR" noProof="0" dirty="0"/>
          </a:p>
        </p:txBody>
      </p:sp>
      <p:pic>
        <p:nvPicPr>
          <p:cNvPr id="32770" name="Picture 2" descr="CLUB PHOTO DE PORNICH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0956" y="260648"/>
            <a:ext cx="952500" cy="952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08920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612" y="44624"/>
            <a:ext cx="9144001" cy="12192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>
              <a:lnSpc>
                <a:spcPct val="100000"/>
              </a:lnSpc>
            </a:pPr>
            <a:r>
              <a:rPr lang="fr-FR" sz="32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Objectifs du visionnage des photos « Reflets »</a:t>
            </a:r>
            <a:br>
              <a:rPr lang="fr-FR" sz="32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</a:br>
            <a:endParaRPr lang="fr-FR" sz="3200" b="1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9956" y="1196752"/>
            <a:ext cx="9865096" cy="44196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b="1" dirty="0" smtClean="0"/>
              <a:t>Vous aider à préparer l’expo 2022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b="1" dirty="0" smtClean="0"/>
              <a:t>Visionner et analyser au moins une photo par adhérent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b="1" dirty="0" smtClean="0"/>
              <a:t>Faire une analyse concise, claire </a:t>
            </a:r>
            <a:r>
              <a:rPr lang="fr-FR" sz="2400" b="1" dirty="0" smtClean="0"/>
              <a:t>sur les mêmes critères d’analyse que ceux qui seront utilisés pour l’expo : 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fr-FR" sz="2000" dirty="0" smtClean="0"/>
              <a:t>Pertinence de la photo par rapport au sujet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fr-FR" sz="2000" dirty="0" smtClean="0"/>
              <a:t>Qualité de la Lumière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fr-FR" sz="2000" dirty="0" smtClean="0"/>
              <a:t>Qualité de la conception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fr-FR" sz="2000" dirty="0" smtClean="0"/>
              <a:t>Créativité</a:t>
            </a:r>
          </a:p>
          <a:p>
            <a:pPr marL="223838" lvl="1" indent="-223838">
              <a:lnSpc>
                <a:spcPct val="150000"/>
              </a:lnSpc>
              <a:spcBef>
                <a:spcPts val="0"/>
              </a:spcBef>
            </a:pPr>
            <a:r>
              <a:rPr lang="fr-FR" sz="2400" b="1" dirty="0" smtClean="0"/>
              <a:t>Discuter d’éventuelles piste(s) d’amélioration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Note</a:t>
            </a:r>
            <a:r>
              <a:rPr lang="fr-FR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: Tout ce qui sera dit au cours de cette séance d’analyse ne préjugera en rien du choix définitif de la commission.</a:t>
            </a:r>
            <a:endParaRPr lang="fr-FR" b="1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fr-FR" sz="24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fr-FR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2</a:t>
            </a:fld>
            <a:endParaRPr lang="fr-FR" noProof="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979612" y="44624"/>
            <a:ext cx="9144001" cy="1080120"/>
          </a:xfrm>
        </p:spPr>
        <p:txBody>
          <a:bodyPr rtlCol="0"/>
          <a:lstStyle/>
          <a:p>
            <a:pPr rtl="0"/>
            <a:r>
              <a:rPr lang="fr-FR" b="1" dirty="0" smtClean="0"/>
              <a:t>Expo 2022 – Règles (1/2)</a:t>
            </a:r>
            <a:endParaRPr lang="fr-FR" b="1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1485900" y="1268760"/>
            <a:ext cx="10441160" cy="5112568"/>
          </a:xfrm>
        </p:spPr>
        <p:txBody>
          <a:bodyPr rtlCol="0"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  <a:tabLst>
                <a:tab pos="8878888" algn="r"/>
                <a:tab pos="9950450" algn="r"/>
              </a:tabLst>
            </a:pPr>
            <a:r>
              <a:rPr lang="fr-FR" dirty="0" smtClean="0"/>
              <a:t>Chaque participant aura au moins 1 photo présente à l’exposition</a:t>
            </a:r>
          </a:p>
          <a:p>
            <a:pPr>
              <a:lnSpc>
                <a:spcPct val="100000"/>
              </a:lnSpc>
              <a:spcBef>
                <a:spcPts val="2400"/>
              </a:spcBef>
              <a:tabLst>
                <a:tab pos="8878888" algn="r"/>
                <a:tab pos="9950450" algn="r"/>
              </a:tabLst>
            </a:pPr>
            <a:r>
              <a:rPr lang="fr-FR" dirty="0" smtClean="0"/>
              <a:t>La commission accompagnera les participants qui le désirent pour améliorer leurs photos (conseils par e-mail et aide en postproduction via les collègues du club)</a:t>
            </a:r>
          </a:p>
          <a:p>
            <a:pPr>
              <a:lnSpc>
                <a:spcPct val="100000"/>
              </a:lnSpc>
              <a:spcBef>
                <a:spcPts val="2400"/>
              </a:spcBef>
              <a:tabLst>
                <a:tab pos="8878888" algn="r"/>
                <a:tab pos="9950450" algn="r"/>
              </a:tabLst>
            </a:pPr>
            <a:r>
              <a:rPr lang="fr-FR" dirty="0" smtClean="0"/>
              <a:t>Chaque exposant s’engage à encadrer son (ou ses) œuvre(s) et à assurer au moins 1 permanence pendant l’expo</a:t>
            </a:r>
          </a:p>
          <a:p>
            <a:pPr marL="223838" lvl="1" indent="-223838">
              <a:lnSpc>
                <a:spcPct val="100000"/>
              </a:lnSpc>
              <a:spcBef>
                <a:spcPts val="2400"/>
              </a:spcBef>
              <a:tabLst>
                <a:tab pos="8878888" algn="r"/>
                <a:tab pos="9950450" algn="r"/>
              </a:tabLst>
            </a:pPr>
            <a:r>
              <a:rPr lang="fr-FR" sz="2400" dirty="0" smtClean="0"/>
              <a:t>Pour une </a:t>
            </a:r>
            <a:r>
              <a:rPr lang="fr-FR" sz="2400" b="1" dirty="0" smtClean="0"/>
              <a:t>meilleure homogénéité de l'exposition</a:t>
            </a:r>
            <a:r>
              <a:rPr lang="fr-FR" sz="2400" dirty="0" smtClean="0"/>
              <a:t>, </a:t>
            </a:r>
          </a:p>
          <a:p>
            <a:pPr marL="681038" lvl="2" indent="-223838">
              <a:lnSpc>
                <a:spcPct val="100000"/>
              </a:lnSpc>
              <a:spcBef>
                <a:spcPts val="2400"/>
              </a:spcBef>
              <a:tabLst>
                <a:tab pos="8878888" algn="r"/>
                <a:tab pos="9950450" algn="r"/>
              </a:tabLst>
            </a:pPr>
            <a:r>
              <a:rPr lang="fr-FR" sz="2000" dirty="0" smtClean="0"/>
              <a:t>Seules les photos « Reflets » sélectionnées seront exposées au format papier. Les panneaux centraux ne seront utilisés qui si nécessaire</a:t>
            </a:r>
          </a:p>
          <a:p>
            <a:pPr lvl="1">
              <a:lnSpc>
                <a:spcPct val="100000"/>
              </a:lnSpc>
              <a:spcBef>
                <a:spcPts val="2400"/>
              </a:spcBef>
              <a:tabLst>
                <a:tab pos="8878888" algn="r"/>
                <a:tab pos="9950450" algn="r"/>
              </a:tabLst>
            </a:pPr>
            <a:r>
              <a:rPr lang="fr-FR" dirty="0" smtClean="0"/>
              <a:t>Les photos thème libre sélectionnées seront affichées sur écran</a:t>
            </a:r>
          </a:p>
          <a:p>
            <a:pPr lvl="1">
              <a:lnSpc>
                <a:spcPct val="100000"/>
              </a:lnSpc>
              <a:spcBef>
                <a:spcPts val="2400"/>
              </a:spcBef>
              <a:tabLst>
                <a:tab pos="8878888" algn="r"/>
              </a:tabLst>
            </a:pPr>
            <a:endParaRPr lang="fr-FR" sz="2400" dirty="0" smtClean="0"/>
          </a:p>
          <a:p>
            <a:pPr lvl="1">
              <a:lnSpc>
                <a:spcPct val="100000"/>
              </a:lnSpc>
              <a:spcBef>
                <a:spcPts val="2400"/>
              </a:spcBef>
              <a:tabLst>
                <a:tab pos="8878888" algn="r"/>
              </a:tabLst>
            </a:pPr>
            <a:endParaRPr lang="fr-FR" sz="2400" dirty="0" smtClean="0"/>
          </a:p>
          <a:p>
            <a:pPr>
              <a:lnSpc>
                <a:spcPct val="100000"/>
              </a:lnSpc>
              <a:spcBef>
                <a:spcPts val="2400"/>
              </a:spcBef>
            </a:pPr>
            <a:endParaRPr lang="fr-FR" sz="2800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3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314370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979612" y="44624"/>
            <a:ext cx="9144001" cy="1080120"/>
          </a:xfrm>
        </p:spPr>
        <p:txBody>
          <a:bodyPr rtlCol="0"/>
          <a:lstStyle/>
          <a:p>
            <a:pPr rtl="0"/>
            <a:r>
              <a:rPr lang="fr-FR" b="1" dirty="0" smtClean="0"/>
              <a:t>Expo 2022 – Règles (2/2) </a:t>
            </a:r>
            <a:endParaRPr lang="fr-FR" b="1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1485900" y="1268760"/>
            <a:ext cx="10441160" cy="5112568"/>
          </a:xfrm>
        </p:spPr>
        <p:txBody>
          <a:bodyPr rtlCol="0">
            <a:normAutofit fontScale="62500" lnSpcReduction="20000"/>
          </a:bodyPr>
          <a:lstStyle/>
          <a:p>
            <a:pPr>
              <a:lnSpc>
                <a:spcPct val="120000"/>
              </a:lnSpc>
              <a:tabLst>
                <a:tab pos="10228263" algn="r"/>
              </a:tabLst>
            </a:pPr>
            <a:r>
              <a:rPr lang="fr-FR" dirty="0" smtClean="0"/>
              <a:t>Dates de capture : 	du 01/01/2021 à Février 2022</a:t>
            </a:r>
          </a:p>
          <a:p>
            <a:pPr marL="223838" lvl="1" indent="-223838">
              <a:lnSpc>
                <a:spcPct val="120000"/>
              </a:lnSpc>
              <a:spcBef>
                <a:spcPts val="1800"/>
              </a:spcBef>
              <a:tabLst>
                <a:tab pos="10228263" algn="r"/>
              </a:tabLst>
            </a:pPr>
            <a:r>
              <a:rPr lang="fr-FR" sz="2400" dirty="0" smtClean="0"/>
              <a:t>La taille des passe-partout sera limitée à 1 dimension par format  	carré, 3/2, 4/3, 16/9, 2*1, 3*1 </a:t>
            </a:r>
            <a:br>
              <a:rPr lang="fr-FR" sz="2400" dirty="0" smtClean="0"/>
            </a:br>
            <a:r>
              <a:rPr lang="fr-FR" sz="2400" dirty="0" smtClean="0"/>
              <a:t>=&gt; </a:t>
            </a:r>
            <a:r>
              <a:rPr lang="fr-FR" sz="2400" b="1" u="sng" dirty="0" smtClean="0"/>
              <a:t>Pas de recadrage libre</a:t>
            </a:r>
          </a:p>
          <a:p>
            <a:pPr marL="223838" lvl="1" indent="-223838">
              <a:lnSpc>
                <a:spcPct val="120000"/>
              </a:lnSpc>
              <a:spcBef>
                <a:spcPts val="1800"/>
              </a:spcBef>
              <a:tabLst>
                <a:tab pos="10228263" algn="r"/>
              </a:tabLst>
            </a:pPr>
            <a:r>
              <a:rPr lang="fr-FR" sz="2400" u="sng" dirty="0" smtClean="0"/>
              <a:t>La taille des passe-partout sera définie par la commission Expo</a:t>
            </a:r>
            <a:r>
              <a:rPr lang="fr-FR" sz="2400" dirty="0" smtClean="0"/>
              <a:t> pour simplifier le travail</a:t>
            </a:r>
          </a:p>
          <a:p>
            <a:pPr marL="223838" lvl="1" indent="-223838">
              <a:lnSpc>
                <a:spcPct val="120000"/>
              </a:lnSpc>
              <a:spcBef>
                <a:spcPts val="1800"/>
              </a:spcBef>
              <a:tabLst>
                <a:tab pos="10228263" algn="r"/>
              </a:tabLst>
            </a:pPr>
            <a:r>
              <a:rPr lang="fr-FR" sz="2400" dirty="0" smtClean="0"/>
              <a:t>Les participants peuvent réutiliser leurs anciens passe-partout s’ils sont adaptés aux côtes demandées par la commission.</a:t>
            </a:r>
          </a:p>
          <a:p>
            <a:pPr>
              <a:lnSpc>
                <a:spcPct val="120000"/>
              </a:lnSpc>
              <a:tabLst>
                <a:tab pos="10228263" algn="r"/>
              </a:tabLst>
            </a:pPr>
            <a:r>
              <a:rPr lang="fr-FR" dirty="0" smtClean="0"/>
              <a:t>Maximum de photos proposées	</a:t>
            </a:r>
            <a:r>
              <a:rPr lang="fr-FR" dirty="0" smtClean="0"/>
              <a:t>4 dont 1 thème libre (si souhaité)</a:t>
            </a:r>
            <a:endParaRPr lang="fr-FR" dirty="0" smtClean="0"/>
          </a:p>
          <a:p>
            <a:pPr>
              <a:lnSpc>
                <a:spcPct val="120000"/>
              </a:lnSpc>
              <a:tabLst>
                <a:tab pos="10228263" algn="r"/>
              </a:tabLst>
            </a:pPr>
            <a:r>
              <a:rPr lang="fr-FR" dirty="0" smtClean="0"/>
              <a:t>Définition des photos	« Plein pot »</a:t>
            </a:r>
          </a:p>
          <a:p>
            <a:pPr>
              <a:lnSpc>
                <a:spcPct val="120000"/>
              </a:lnSpc>
              <a:tabLst>
                <a:tab pos="10228263" algn="r"/>
              </a:tabLst>
            </a:pPr>
            <a:r>
              <a:rPr lang="fr-FR" dirty="0" smtClean="0"/>
              <a:t>Destinataires de l’envoi des photos	La Commission Expo</a:t>
            </a:r>
            <a:br>
              <a:rPr lang="fr-FR" dirty="0" smtClean="0"/>
            </a:br>
            <a:r>
              <a:rPr lang="fr-FR" dirty="0" smtClean="0"/>
              <a:t> 	Jacques, Jean, Nicole, Yannick</a:t>
            </a:r>
          </a:p>
          <a:p>
            <a:pPr>
              <a:lnSpc>
                <a:spcPct val="120000"/>
              </a:lnSpc>
              <a:tabLst>
                <a:tab pos="10228263" algn="r"/>
              </a:tabLst>
            </a:pPr>
            <a:r>
              <a:rPr lang="fr-FR" dirty="0" smtClean="0"/>
              <a:t>Nom des fichiers photos REFLET	 </a:t>
            </a:r>
            <a:r>
              <a:rPr lang="fr-FR" i="1" dirty="0" smtClean="0">
                <a:solidFill>
                  <a:srgbClr val="00B0F0"/>
                </a:solidFill>
              </a:rPr>
              <a:t>Initiales auteur</a:t>
            </a:r>
            <a:r>
              <a:rPr lang="fr-FR" dirty="0" smtClean="0"/>
              <a:t>_REFLET _ </a:t>
            </a:r>
            <a:r>
              <a:rPr lang="fr-FR" i="1" dirty="0" smtClean="0">
                <a:solidFill>
                  <a:srgbClr val="00B0F0"/>
                </a:solidFill>
              </a:rPr>
              <a:t>numéro photo – </a:t>
            </a:r>
            <a:r>
              <a:rPr lang="fr-FR" dirty="0" smtClean="0"/>
              <a:t>Ex. Nicole Cadin  </a:t>
            </a:r>
            <a:r>
              <a:rPr lang="fr-FR" b="1" dirty="0" smtClean="0">
                <a:solidFill>
                  <a:srgbClr val="00B0F0"/>
                </a:solidFill>
              </a:rPr>
              <a:t>NCN_REFLET_3</a:t>
            </a:r>
          </a:p>
          <a:p>
            <a:pPr>
              <a:lnSpc>
                <a:spcPct val="120000"/>
              </a:lnSpc>
              <a:tabLst>
                <a:tab pos="10228263" algn="r"/>
              </a:tabLst>
            </a:pPr>
            <a:r>
              <a:rPr lang="fr-FR" dirty="0" smtClean="0"/>
              <a:t>Nom des fichiers photos LIBRE	 </a:t>
            </a:r>
            <a:r>
              <a:rPr lang="fr-FR" i="1" dirty="0" smtClean="0">
                <a:solidFill>
                  <a:srgbClr val="00B0F0"/>
                </a:solidFill>
              </a:rPr>
              <a:t>Initiales auteur</a:t>
            </a:r>
            <a:r>
              <a:rPr lang="fr-FR" dirty="0" smtClean="0"/>
              <a:t>_LIBRE -  Ex. Nicole Cadin </a:t>
            </a:r>
            <a:r>
              <a:rPr lang="fr-FR" b="1" dirty="0" smtClean="0">
                <a:solidFill>
                  <a:srgbClr val="00B0F0"/>
                </a:solidFill>
              </a:rPr>
              <a:t>NCN_LIBRE</a:t>
            </a:r>
          </a:p>
          <a:p>
            <a:pPr lvl="1">
              <a:lnSpc>
                <a:spcPct val="120000"/>
              </a:lnSpc>
              <a:tabLst>
                <a:tab pos="8878888" algn="r"/>
              </a:tabLst>
            </a:pPr>
            <a:endParaRPr lang="fr-FR" dirty="0" smtClean="0"/>
          </a:p>
          <a:p>
            <a:pPr lvl="1">
              <a:lnSpc>
                <a:spcPct val="120000"/>
              </a:lnSpc>
              <a:tabLst>
                <a:tab pos="8878888" algn="r"/>
              </a:tabLst>
            </a:pPr>
            <a:endParaRPr lang="fr-FR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fr-FR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4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314370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Photos présentées pour visionnage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30 auteurs</a:t>
            </a:r>
          </a:p>
          <a:p>
            <a:endParaRPr lang="fr-FR" dirty="0" smtClean="0"/>
          </a:p>
          <a:p>
            <a:r>
              <a:rPr lang="fr-FR" dirty="0" smtClean="0"/>
              <a:t>60 photos</a:t>
            </a:r>
          </a:p>
          <a:p>
            <a:pPr lvl="1"/>
            <a:r>
              <a:rPr lang="fr-FR" dirty="0" smtClean="0"/>
              <a:t>4 photos reçues avec ratios H/L non conformes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~2 heures de réunions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 4 minutes par auteur </a:t>
            </a:r>
            <a:endParaRPr lang="fr-FR" dirty="0" smtClean="0"/>
          </a:p>
          <a:p>
            <a:pPr lvl="1"/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5</a:t>
            </a:fld>
            <a:endParaRPr lang="fr-FR" noProof="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917948" y="44624"/>
            <a:ext cx="9144001" cy="864096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32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Planning de la préparation de l’Expo 2022 </a:t>
            </a:r>
            <a:endParaRPr lang="fr-FR" sz="3200" b="1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1845940" y="980728"/>
            <a:ext cx="9803432" cy="5328592"/>
          </a:xfrm>
        </p:spPr>
        <p:txBody>
          <a:bodyPr rtlCol="0"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Analyse de photos « Reflets » 	</a:t>
            </a:r>
            <a:r>
              <a:rPr lang="fr-FR" sz="1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13 décembre 2021</a:t>
            </a:r>
            <a:endParaRPr lang="fr-FR" sz="14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Envoi des photos proposées à la commission expo</a:t>
            </a:r>
            <a:r>
              <a:rPr lang="fr-FR" sz="1400" dirty="0" smtClean="0"/>
              <a:t>	 </a:t>
            </a:r>
            <a:r>
              <a:rPr lang="fr-FR" sz="1400" b="1" dirty="0" smtClean="0"/>
              <a:t>fin février 2022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Choix photo affiche </a:t>
            </a:r>
            <a:r>
              <a:rPr lang="fr-FR" sz="1400" dirty="0" smtClean="0"/>
              <a:t>	 Mi-mars 2022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Sélection finale des photos </a:t>
            </a:r>
            <a:r>
              <a:rPr lang="fr-FR" sz="1400" dirty="0" smtClean="0"/>
              <a:t>	 Mi-mars 2022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Scénographie</a:t>
            </a:r>
            <a:r>
              <a:rPr lang="fr-FR" sz="1400" dirty="0" smtClean="0"/>
              <a:t>	fin Mars 2022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Envoi formulaire consignes aux adhérents</a:t>
            </a:r>
            <a:r>
              <a:rPr lang="fr-FR" sz="1400" dirty="0" smtClean="0"/>
              <a:t>	fin Mars 2022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Communication expo	</a:t>
            </a:r>
            <a:r>
              <a:rPr lang="fr-FR" sz="1400" dirty="0" smtClean="0"/>
              <a:t>Avril 2022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tabLst>
                <a:tab pos="8878888" algn="r"/>
                <a:tab pos="9512300" algn="r"/>
              </a:tabLst>
            </a:pPr>
            <a:r>
              <a:rPr lang="fr-FR" sz="1000" b="1" dirty="0" smtClean="0"/>
              <a:t>Flyers / affichette pour voiture… / Affiches municipales	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tabLst>
                <a:tab pos="8878888" algn="r"/>
                <a:tab pos="9512300" algn="r"/>
              </a:tabLst>
            </a:pPr>
            <a:r>
              <a:rPr lang="fr-FR" sz="1000" b="1" dirty="0" smtClean="0"/>
              <a:t>Info locale, Mailing (mairie, journaux, clubs, relais des adhérents…)	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Tirage des photos + passe-partout</a:t>
            </a:r>
            <a:r>
              <a:rPr lang="fr-FR" sz="1400" dirty="0" smtClean="0"/>
              <a:t>	 Avril 2022</a:t>
            </a:r>
            <a:endParaRPr lang="fr-FR" sz="1400" b="1" dirty="0" smtClean="0"/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Préparation Etiquettes sur « papier écru »	 </a:t>
            </a:r>
            <a:r>
              <a:rPr lang="fr-FR" sz="1400" dirty="0" smtClean="0"/>
              <a:t> Avril 2022</a:t>
            </a:r>
            <a:endParaRPr lang="fr-FR" sz="1400" b="1" dirty="0" smtClean="0"/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Préparation Concours visiteurs de l’expo	 </a:t>
            </a:r>
            <a:r>
              <a:rPr lang="fr-FR" sz="1400" dirty="0" smtClean="0"/>
              <a:t> Avril 2022</a:t>
            </a:r>
            <a:endParaRPr lang="fr-FR" sz="1400" b="1" dirty="0" smtClean="0"/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Doodle des permanences	</a:t>
            </a:r>
            <a:r>
              <a:rPr lang="fr-FR" sz="1400" dirty="0" smtClean="0"/>
              <a:t> Avril 2022</a:t>
            </a:r>
            <a:endParaRPr lang="fr-FR" sz="1400" b="1" dirty="0" smtClean="0"/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Livret expo avec commentaires	</a:t>
            </a:r>
            <a:r>
              <a:rPr lang="fr-FR" sz="1400" dirty="0" smtClean="0"/>
              <a:t> Avril 2022</a:t>
            </a:r>
            <a:endParaRPr lang="fr-FR" sz="1400" b="1" dirty="0" smtClean="0"/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Expo </a:t>
            </a:r>
            <a:r>
              <a:rPr lang="fr-FR" sz="1400" dirty="0" smtClean="0"/>
              <a:t>	</a:t>
            </a:r>
            <a:r>
              <a:rPr lang="fr-FR" sz="1400" b="1" dirty="0" smtClean="0"/>
              <a:t>montage </a:t>
            </a:r>
            <a:r>
              <a:rPr lang="fr-FR" sz="1400" b="1" dirty="0" smtClean="0"/>
              <a:t> </a:t>
            </a:r>
            <a:r>
              <a:rPr lang="fr-FR" sz="1400" b="1" dirty="0" smtClean="0"/>
              <a:t>jeudi 28 </a:t>
            </a:r>
            <a:r>
              <a:rPr lang="fr-FR" sz="1400" b="1" dirty="0" smtClean="0"/>
              <a:t>avril</a:t>
            </a:r>
            <a:br>
              <a:rPr lang="fr-FR" sz="1400" b="1" dirty="0" smtClean="0"/>
            </a:br>
            <a:r>
              <a:rPr lang="fr-FR" sz="1400" b="1" dirty="0" smtClean="0"/>
              <a:t> 	</a:t>
            </a:r>
            <a:r>
              <a:rPr lang="fr-FR" sz="1800" b="1" dirty="0" smtClean="0">
                <a:solidFill>
                  <a:srgbClr val="FF0000"/>
                </a:solidFill>
              </a:rPr>
              <a:t>Expo 29 Avril au 8 Mai </a:t>
            </a:r>
            <a:r>
              <a:rPr lang="fr-FR" sz="1400" b="1" dirty="0" smtClean="0"/>
              <a:t>	démontage 8 Mai ou Lundi </a:t>
            </a:r>
            <a:r>
              <a:rPr lang="fr-FR" sz="1400" b="1" dirty="0" smtClean="0"/>
              <a:t>9 mai</a:t>
            </a:r>
            <a:r>
              <a:rPr lang="fr-FR" sz="1400" dirty="0" smtClean="0"/>
              <a:t>.</a:t>
            </a:r>
            <a:endParaRPr lang="fr-FR" sz="14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0056811" y="6597352"/>
            <a:ext cx="1066802" cy="276228"/>
          </a:xfrm>
        </p:spPr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6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314370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Merci !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7</a:t>
            </a:fld>
            <a:endParaRPr lang="fr-FR" noProof="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979612" y="44624"/>
            <a:ext cx="9144001" cy="1219200"/>
          </a:xfrm>
        </p:spPr>
        <p:txBody>
          <a:bodyPr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32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Thèmes de l’expo 2022 (rappel)</a:t>
            </a:r>
            <a:endParaRPr lang="fr-FR" sz="4000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1979612" y="1828800"/>
            <a:ext cx="9144001" cy="4408512"/>
          </a:xfrm>
        </p:spPr>
        <p:txBody>
          <a:bodyPr rtlCol="0"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fr-FR" sz="2800" dirty="0" smtClean="0"/>
              <a:t>Thème </a:t>
            </a:r>
            <a:r>
              <a:rPr lang="fr-FR" sz="28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Reflets </a:t>
            </a:r>
            <a:endParaRPr lang="fr-FR" sz="2800" b="1" dirty="0" smtClean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fr-FR" sz="2400" b="1" dirty="0" smtClean="0"/>
              <a:t>Noir &amp; Blanc ou couleur </a:t>
            </a:r>
            <a:r>
              <a:rPr lang="fr-FR" sz="2400" dirty="0" smtClean="0"/>
              <a:t>(sans contrainte de genre, y compris paysage, humains, architecture et géométrie, donc y compris macro/proxy)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fr-FR" sz="2400" dirty="0" smtClean="0"/>
              <a:t>La commission Expo définira la scénographie pour mettre en valeur la cohérence de la lecture de notre exposition</a:t>
            </a:r>
          </a:p>
          <a:p>
            <a:pPr marL="223838" lvl="1" indent="-223838">
              <a:lnSpc>
                <a:spcPct val="100000"/>
              </a:lnSpc>
              <a:spcBef>
                <a:spcPts val="1200"/>
              </a:spcBef>
            </a:pPr>
            <a:r>
              <a:rPr lang="fr-FR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Thème Libre	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tabLst>
                <a:tab pos="8878888" algn="r"/>
                <a:tab pos="9950450" algn="r"/>
              </a:tabLst>
            </a:pPr>
            <a:r>
              <a:rPr lang="fr-FR" sz="2400" dirty="0" smtClean="0"/>
              <a:t>Les photos thème libre sélectionnées seront affichées sur écran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fr-FR" sz="2800" b="1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8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314370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612" y="188640"/>
            <a:ext cx="9659416" cy="12192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32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Comment envoyer vos photos pour le visionnage de la réunion de Décembre 2021 ?</a:t>
            </a:r>
            <a:endParaRPr lang="fr-FR" sz="3200" b="1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79612" y="1828800"/>
            <a:ext cx="9443392" cy="462453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tabLst>
                <a:tab pos="9150350" algn="r"/>
              </a:tabLst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Consignes pour l’envoi des vos </a:t>
            </a:r>
            <a:r>
              <a:rPr lang="fr-FR" b="1" dirty="0" smtClean="0">
                <a:latin typeface="Calibri" pitchFamily="34" charset="0"/>
                <a:cs typeface="Calibri" pitchFamily="34" charset="0"/>
              </a:rPr>
              <a:t>photos proposées 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à la Commission Expo</a:t>
            </a:r>
          </a:p>
          <a:p>
            <a:pPr lvl="1">
              <a:lnSpc>
                <a:spcPct val="120000"/>
              </a:lnSpc>
              <a:tabLst>
                <a:tab pos="9150350" algn="r"/>
              </a:tabLst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Adresser vos fichiers simultanément à	 </a:t>
            </a:r>
            <a:r>
              <a:rPr lang="fr-FR" b="1" dirty="0" smtClean="0">
                <a:latin typeface="Calibri" pitchFamily="34" charset="0"/>
                <a:cs typeface="Calibri" pitchFamily="34" charset="0"/>
              </a:rPr>
              <a:t>Yannick et Jean</a:t>
            </a:r>
          </a:p>
          <a:p>
            <a:pPr lvl="1">
              <a:lnSpc>
                <a:spcPct val="120000"/>
              </a:lnSpc>
              <a:tabLst>
                <a:tab pos="9150350" algn="r"/>
              </a:tabLst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Date limite</a:t>
            </a:r>
            <a:r>
              <a:rPr lang="fr-FR" b="1" dirty="0" smtClean="0">
                <a:latin typeface="Calibri" pitchFamily="34" charset="0"/>
                <a:cs typeface="Calibri" pitchFamily="34" charset="0"/>
              </a:rPr>
              <a:t> : 	11 Décembre 2021</a:t>
            </a:r>
            <a:endParaRPr lang="fr-FR" dirty="0" smtClean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120000"/>
              </a:lnSpc>
              <a:tabLst>
                <a:tab pos="9150350" algn="r"/>
              </a:tabLst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Dates de capture des photos: 	après le 01/01/2021</a:t>
            </a:r>
          </a:p>
          <a:p>
            <a:pPr lvl="1">
              <a:lnSpc>
                <a:spcPct val="120000"/>
              </a:lnSpc>
              <a:tabLst>
                <a:tab pos="9150350" algn="r"/>
              </a:tabLst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Maximum de photos proposées	2</a:t>
            </a:r>
          </a:p>
          <a:p>
            <a:pPr lvl="1">
              <a:lnSpc>
                <a:spcPct val="120000"/>
              </a:lnSpc>
              <a:tabLst>
                <a:tab pos="9150350" algn="r"/>
              </a:tabLst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Format de fichier	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jpeg</a:t>
            </a:r>
            <a:endParaRPr lang="fr-FR" dirty="0" smtClean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120000"/>
              </a:lnSpc>
              <a:tabLst>
                <a:tab pos="9150350" algn="r"/>
              </a:tabLst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Définition des photos </a:t>
            </a:r>
            <a:r>
              <a:rPr lang="fr-FR" sz="1800" i="1" dirty="0" smtClean="0">
                <a:latin typeface="Calibri" pitchFamily="34" charset="0"/>
                <a:cs typeface="Calibri" pitchFamily="34" charset="0"/>
              </a:rPr>
              <a:t>(comme pour les photos du mois) </a:t>
            </a:r>
            <a:r>
              <a:rPr lang="fr-FR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marL="1098867" lvl="2">
              <a:lnSpc>
                <a:spcPct val="120000"/>
              </a:lnSpc>
              <a:tabLst>
                <a:tab pos="9150350" algn="r"/>
              </a:tabLst>
            </a:pPr>
            <a:r>
              <a:rPr lang="fr-FR" sz="1700" kern="100" dirty="0" smtClean="0">
                <a:latin typeface="Calibri" panose="020F0502020204030204" pitchFamily="34" charset="0"/>
                <a:ea typeface="Tahoma" panose="020B0604030504040204" pitchFamily="34" charset="0"/>
                <a:cs typeface="Liberation Sans"/>
              </a:rPr>
              <a:t>Dimensions maximales	En hauteur 1 080 pixels au maximum</a:t>
            </a:r>
          </a:p>
          <a:p>
            <a:pPr marL="1098867" lvl="2">
              <a:lnSpc>
                <a:spcPct val="120000"/>
              </a:lnSpc>
              <a:tabLst>
                <a:tab pos="9150350" algn="r"/>
              </a:tabLst>
            </a:pPr>
            <a:r>
              <a:rPr lang="fr-FR" sz="1700" kern="100" dirty="0" smtClean="0">
                <a:latin typeface="Calibri" panose="020F0502020204030204" pitchFamily="34" charset="0"/>
                <a:ea typeface="Tahoma" panose="020B0604030504040204" pitchFamily="34" charset="0"/>
                <a:cs typeface="Liberation Sans"/>
              </a:rPr>
              <a:t>Poids des photos	Au maximum 1,2 Mo</a:t>
            </a:r>
            <a:endParaRPr lang="fr-FR" sz="1700" kern="100" dirty="0" smtClean="0">
              <a:latin typeface="Arial" panose="020B0604020202020204" pitchFamily="34" charset="0"/>
              <a:ea typeface="Tahoma" panose="020B0604030504040204" pitchFamily="34" charset="0"/>
              <a:cs typeface="Liberation Sans"/>
            </a:endParaRPr>
          </a:p>
          <a:p>
            <a:pPr lvl="1">
              <a:lnSpc>
                <a:spcPct val="120000"/>
              </a:lnSpc>
              <a:tabLst>
                <a:tab pos="9150350" algn="r"/>
              </a:tabLst>
            </a:pPr>
            <a:r>
              <a:rPr lang="fr-FR" b="1" dirty="0" smtClean="0">
                <a:latin typeface="Calibri" pitchFamily="34" charset="0"/>
                <a:cs typeface="Calibri" pitchFamily="34" charset="0"/>
              </a:rPr>
              <a:t>Format	1/1, 3/2, 4/3, 16/9, 2/1, 3/1</a:t>
            </a:r>
          </a:p>
          <a:p>
            <a:pPr lvl="1">
              <a:lnSpc>
                <a:spcPct val="120000"/>
              </a:lnSpc>
              <a:tabLst>
                <a:tab pos="9150350" algn="r"/>
              </a:tabLst>
            </a:pPr>
            <a:r>
              <a:rPr lang="fr-FR" b="1" dirty="0" smtClean="0"/>
              <a:t>Nommage des photos </a:t>
            </a:r>
            <a:r>
              <a:rPr lang="fr-FR" i="1" dirty="0" smtClean="0">
                <a:latin typeface="Calibri" pitchFamily="34" charset="0"/>
                <a:cs typeface="Calibri" pitchFamily="34" charset="0"/>
              </a:rPr>
              <a:t>(comme pour les photos du mois -exemple pour Nicole)</a:t>
            </a:r>
            <a:r>
              <a:rPr lang="fr-FR" dirty="0" smtClean="0"/>
              <a:t>	</a:t>
            </a:r>
            <a:r>
              <a:rPr lang="fr-FR" sz="23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VREFLE_NCN_1</a:t>
            </a:r>
            <a:endParaRPr lang="fr-FR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120000"/>
              </a:lnSpc>
              <a:tabLst>
                <a:tab pos="9150350" algn="r"/>
              </a:tabLst>
            </a:pPr>
            <a:r>
              <a:rPr lang="fr-FR" b="1" dirty="0" smtClean="0">
                <a:latin typeface="Calibri" pitchFamily="34" charset="0"/>
                <a:cs typeface="Calibri" pitchFamily="34" charset="0"/>
              </a:rPr>
              <a:t>Adresses : </a:t>
            </a:r>
          </a:p>
          <a:p>
            <a:pPr lvl="2">
              <a:lnSpc>
                <a:spcPct val="120000"/>
              </a:lnSpc>
              <a:tabLst>
                <a:tab pos="9150350" algn="r"/>
              </a:tabLst>
            </a:pPr>
            <a:r>
              <a:rPr lang="fr-FR" sz="2000" dirty="0" smtClean="0">
                <a:latin typeface="Calibri" pitchFamily="34" charset="0"/>
                <a:cs typeface="Calibri" pitchFamily="34" charset="0"/>
              </a:rPr>
              <a:t>Yannick : 	</a:t>
            </a:r>
            <a:r>
              <a:rPr lang="fr-FR" u="sng" dirty="0" smtClean="0">
                <a:latin typeface="Calibri" pitchFamily="34" charset="0"/>
                <a:cs typeface="Calibri" pitchFamily="34" charset="0"/>
                <a:hlinkClick r:id="rId2"/>
              </a:rPr>
              <a:t>yannick.barbereau@orange.fr</a:t>
            </a:r>
            <a:endParaRPr lang="fr-FR" u="sng" dirty="0" smtClean="0">
              <a:latin typeface="Calibri" pitchFamily="34" charset="0"/>
              <a:cs typeface="Calibri" pitchFamily="34" charset="0"/>
            </a:endParaRPr>
          </a:p>
          <a:p>
            <a:pPr lvl="2">
              <a:lnSpc>
                <a:spcPct val="120000"/>
              </a:lnSpc>
              <a:tabLst>
                <a:tab pos="9150350" algn="r"/>
              </a:tabLst>
            </a:pPr>
            <a:r>
              <a:rPr lang="fr-FR" sz="2000" dirty="0" smtClean="0">
                <a:latin typeface="Calibri" pitchFamily="34" charset="0"/>
                <a:cs typeface="Calibri" pitchFamily="34" charset="0"/>
              </a:rPr>
              <a:t>Jean : 	</a:t>
            </a:r>
            <a:r>
              <a:rPr lang="fr-FR" u="sng" dirty="0" smtClean="0">
                <a:latin typeface="Calibri" pitchFamily="34" charset="0"/>
                <a:cs typeface="Calibri" pitchFamily="34" charset="0"/>
                <a:hlinkClick r:id="rId3"/>
              </a:rPr>
              <a:t>chrisjean44@orange.fr</a:t>
            </a:r>
            <a:endParaRPr lang="fr-FR" u="sng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fr-F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9</a:t>
            </a:fld>
            <a:endParaRPr lang="fr-FR" noProof="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Vagues 16x9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5820125_TF02901025.potx" id="{28321B1A-4EE3-4769-AF44-038F34A54786}" vid="{15D348D7-834F-48CE-BAD9-7B196DDE4898}"/>
    </a:ext>
  </a:extLst>
</a:theme>
</file>

<file path=ppt/theme/theme2.xml><?xml version="1.0" encoding="utf-8"?>
<a:theme xmlns:a="http://schemas.openxmlformats.org/drawingml/2006/main" name="Thème Office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2B6DE00F-F2BC-4082-AB87-D0D78777DE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A2223A-9182-462D-922F-5606A5A90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45C5BB1-9D2C-412A-AE6C-0FC75190A4CE}">
  <ds:schemaRefs>
    <ds:schemaRef ds:uri="http://schemas.microsoft.com/office/infopath/2007/PartnerControls"/>
    <ds:schemaRef ds:uri="http://purl.org/dc/dcmitype/"/>
    <ds:schemaRef ds:uri="40262f94-9f35-4ac3-9a90-690165a166b7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nature vagues (grand écran)</Template>
  <TotalTime>7354</TotalTime>
  <Words>317</Words>
  <Application>Microsoft Office PowerPoint</Application>
  <PresentationFormat>Personnalisé</PresentationFormat>
  <Paragraphs>91</Paragraphs>
  <Slides>9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Vagues 16x9</vt:lpstr>
      <vt:lpstr>Visionnage des photos Reflets  </vt:lpstr>
      <vt:lpstr>Objectifs du visionnage des photos « Reflets » </vt:lpstr>
      <vt:lpstr>Expo 2022 – Règles (1/2)</vt:lpstr>
      <vt:lpstr>Expo 2022 – Règles (2/2) </vt:lpstr>
      <vt:lpstr>Photos présentées pour visionnage</vt:lpstr>
      <vt:lpstr>Planning de la préparation de l’Expo 2022 </vt:lpstr>
      <vt:lpstr>Merci !</vt:lpstr>
      <vt:lpstr>Thèmes de l’expo 2022 (rappel)</vt:lpstr>
      <vt:lpstr>Comment envoyer vos photos pour le visionnage de la réunion de Décembre 2021 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Disposition du titre</dc:title>
  <dc:creator>Christine SCHMITT</dc:creator>
  <cp:lastModifiedBy>JeanS</cp:lastModifiedBy>
  <cp:revision>165</cp:revision>
  <dcterms:created xsi:type="dcterms:W3CDTF">2018-11-23T11:10:51Z</dcterms:created>
  <dcterms:modified xsi:type="dcterms:W3CDTF">2021-12-13T21:31:27Z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