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65" r:id="rId5"/>
    <p:sldId id="325" r:id="rId6"/>
    <p:sldId id="322" r:id="rId7"/>
    <p:sldId id="323" r:id="rId8"/>
    <p:sldId id="320" r:id="rId9"/>
    <p:sldId id="324" r:id="rId10"/>
    <p:sldId id="321" r:id="rId11"/>
  </p:sldIdLst>
  <p:sldSz cx="12188825" cy="6858000"/>
  <p:notesSz cx="6888163" cy="10020300"/>
  <p:custDataLst>
    <p:tags r:id="rId14"/>
  </p:custDataLst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9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25" autoAdjust="0"/>
    <p:restoredTop sz="96501" autoAdjust="0"/>
  </p:normalViewPr>
  <p:slideViewPr>
    <p:cSldViewPr showGuides="1">
      <p:cViewPr varScale="1">
        <p:scale>
          <a:sx n="114" d="100"/>
          <a:sy n="114" d="100"/>
        </p:scale>
        <p:origin x="-662" y="-62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90" d="100"/>
          <a:sy n="90" d="100"/>
        </p:scale>
        <p:origin x="3774" y="9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pPr rtl="0"/>
            <a:fld id="{E63C41D4-E5C2-48B8-BFBA-E479B1DB16A9}" type="datetime1">
              <a:rPr lang="fr-FR" smtClean="0"/>
              <a:pPr rtl="0"/>
              <a:t>08/03/2022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pPr rtl="0"/>
            <a:fld id="{C60DD202-58A1-4ABD-B068-DFFCA0C44EAC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06421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pPr rtl="0"/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E47A6E30-EA26-42DB-A0B5-B3C4DF5444BE}" type="datetime1">
              <a:rPr lang="fr-FR" smtClean="0"/>
              <a:pPr/>
              <a:t>08/03/2022</a:t>
            </a:fld>
            <a:endParaRPr lang="fr-FR" dirty="0"/>
          </a:p>
        </p:txBody>
      </p:sp>
      <p:sp>
        <p:nvSpPr>
          <p:cNvPr id="4" name="Espace réservé d’image de diapositive 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50888"/>
            <a:ext cx="667543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rtl="0"/>
            <a:endParaRPr lang="fr-FR" noProof="0" dirty="0"/>
          </a:p>
        </p:txBody>
      </p:sp>
      <p:sp>
        <p:nvSpPr>
          <p:cNvPr id="5" name="Espace réservé des notes 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pPr rtl="0"/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pPr rtl="0"/>
            <a:fld id="{F93199CD-3E1B-4AE6-990F-76F925F5EA9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fr-FR" smtClean="0"/>
              <a:pPr rtl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887539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fr-FR" smtClean="0"/>
              <a:pPr rtl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51694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fr-FR" smtClean="0"/>
              <a:pPr rtl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51694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fr-FR" smtClean="0"/>
              <a:pPr rtl="0"/>
              <a:t>5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51694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gradFill>
          <a:gsLst>
            <a:gs pos="10000">
              <a:srgbClr val="06171C"/>
            </a:gs>
            <a:gs pos="100000">
              <a:srgbClr val="134251"/>
            </a:gs>
            <a:gs pos="65000">
              <a:srgbClr val="134251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 8" descr="Gande vague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" y="0"/>
            <a:ext cx="6551612" cy="6857942"/>
          </a:xfrm>
          <a:prstGeom prst="rect">
            <a:avLst/>
          </a:prstGeom>
        </p:spPr>
      </p:pic>
      <p:sp>
        <p:nvSpPr>
          <p:cNvPr id="8" name="Rectangle 7"/>
          <p:cNvSpPr/>
          <p:nvPr/>
        </p:nvSpPr>
        <p:spPr>
          <a:xfrm>
            <a:off x="6094411" y="0"/>
            <a:ext cx="457201" cy="6858000"/>
          </a:xfrm>
          <a:prstGeom prst="rect">
            <a:avLst/>
          </a:prstGeom>
          <a:solidFill>
            <a:srgbClr val="13425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008813" y="1600200"/>
            <a:ext cx="4572001" cy="3733800"/>
          </a:xfrm>
        </p:spPr>
        <p:txBody>
          <a:bodyPr rtlCol="0" anchor="b">
            <a:normAutofit/>
          </a:bodyPr>
          <a:lstStyle>
            <a:lvl1pPr>
              <a:lnSpc>
                <a:spcPct val="80000"/>
              </a:lnSpc>
              <a:defRPr sz="540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008813" y="5562599"/>
            <a:ext cx="4571999" cy="83502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cap="none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 noProof="0"/>
              <a:t>Modifiez le style des sous-titres du masque</a:t>
            </a:r>
            <a:endParaRPr lang="fr-FR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056811" y="6400800"/>
            <a:ext cx="1066802" cy="276228"/>
          </a:xfrm>
        </p:spPr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94999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CA4FC03-665A-46FD-BFB1-69A7251D5B15}" type="datetime1">
              <a:rPr lang="fr-FR" smtClean="0"/>
              <a:pPr/>
              <a:t>08/03/2022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460095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9142412" y="609600"/>
            <a:ext cx="1981201" cy="5638800"/>
          </a:xfrm>
        </p:spPr>
        <p:txBody>
          <a:bodyPr vert="eaVert"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22412" y="609600"/>
            <a:ext cx="7391399" cy="5638800"/>
          </a:xfrm>
        </p:spPr>
        <p:txBody>
          <a:bodyPr vert="eaVert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1FB17D5-D390-44B9-98C1-9DA4A6F5AE7E}" type="datetime1">
              <a:rPr lang="fr-FR" smtClean="0"/>
              <a:pPr/>
              <a:t>08/03/2022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4079035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rtl="0"/>
            <a:r>
              <a:rPr lang="fr-FR" noProof="0" dirty="0" smtClean="0"/>
              <a:t>Ajouter un pied de page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28BC4CE-DAF6-43C7-8033-A39B54018948}" type="datetime1">
              <a:rPr lang="fr-FR" smtClean="0"/>
              <a:pPr/>
              <a:t>08/03/2022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4" name="Espace réservé du pied de page 4"/>
          <p:cNvSpPr>
            <a:spLocks noGrp="1"/>
          </p:cNvSpPr>
          <p:nvPr>
            <p:ph type="ftr" sz="quarter" idx="11"/>
          </p:nvPr>
        </p:nvSpPr>
        <p:spPr>
          <a:xfrm>
            <a:off x="1979611" y="6400800"/>
            <a:ext cx="5954834" cy="276228"/>
          </a:xfrm>
        </p:spPr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5" name="Espace réservé de la date 3"/>
          <p:cNvSpPr>
            <a:spLocks noGrp="1"/>
          </p:cNvSpPr>
          <p:nvPr>
            <p:ph type="dt" sz="half" idx="10"/>
          </p:nvPr>
        </p:nvSpPr>
        <p:spPr>
          <a:xfrm>
            <a:off x="8228011" y="6400800"/>
            <a:ext cx="1548659" cy="276228"/>
          </a:xfrm>
        </p:spPr>
        <p:txBody>
          <a:bodyPr rtlCol="0"/>
          <a:lstStyle>
            <a:lvl1pPr>
              <a:defRPr/>
            </a:lvl1pPr>
          </a:lstStyle>
          <a:p>
            <a:fld id="{0E6246D7-9C95-45C8-A5D6-877528B5A591}" type="datetime1">
              <a:rPr lang="fr-FR" smtClean="0"/>
              <a:pPr/>
              <a:t>08/03/2022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056811" y="6400800"/>
            <a:ext cx="1066802" cy="276228"/>
          </a:xfrm>
        </p:spPr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2738254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42E460D-EAAF-4440-AAE4-EE2796672ED8}" type="datetime1">
              <a:rPr lang="fr-FR" smtClean="0"/>
              <a:pPr/>
              <a:t>08/03/2022</a:t>
            </a:fld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1626631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Pr>
        <a:gradFill>
          <a:gsLst>
            <a:gs pos="10000">
              <a:srgbClr val="06171C"/>
            </a:gs>
            <a:gs pos="100000">
              <a:srgbClr val="134251"/>
            </a:gs>
            <a:gs pos="65000">
              <a:srgbClr val="134251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2436812" y="1616074"/>
            <a:ext cx="7315198" cy="2727325"/>
          </a:xfrm>
        </p:spPr>
        <p:txBody>
          <a:bodyPr rtlCol="0" anchor="b">
            <a:normAutofit/>
          </a:bodyPr>
          <a:lstStyle>
            <a:lvl1pPr algn="l">
              <a:lnSpc>
                <a:spcPct val="80000"/>
              </a:lnSpc>
              <a:defRPr sz="4800" b="0" cap="none" baseline="0"/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2436814" y="4495800"/>
            <a:ext cx="7315198" cy="167322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BED8B3F-D920-4AB6-83A2-045D8F3D3DE8}" type="datetime1">
              <a:rPr lang="fr-FR" smtClean="0"/>
              <a:pPr/>
              <a:t>08/03/2022</a:t>
            </a:fld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1761813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979613" y="1828800"/>
            <a:ext cx="4419599" cy="4419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057400">
              <a:defRPr sz="1600"/>
            </a:lvl6pPr>
            <a:lvl7pPr marL="2057400">
              <a:defRPr sz="1600"/>
            </a:lvl7pPr>
            <a:lvl8pPr marL="2057400">
              <a:defRPr sz="1600"/>
            </a:lvl8pPr>
            <a:lvl9pPr marL="2057400">
              <a:defRPr sz="16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704015" y="1828800"/>
            <a:ext cx="4419600" cy="4419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057400">
              <a:defRPr sz="1600"/>
            </a:lvl6pPr>
            <a:lvl7pPr marL="2057400">
              <a:defRPr sz="1600"/>
            </a:lvl7pPr>
            <a:lvl8pPr marL="2057400">
              <a:defRPr sz="1600"/>
            </a:lvl8pPr>
            <a:lvl9pPr marL="2057400">
              <a:defRPr sz="16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1F31653-51F6-46B4-9F09-A780E53512FA}" type="datetime1">
              <a:rPr lang="fr-FR" smtClean="0"/>
              <a:pPr/>
              <a:t>08/03/2022</a:t>
            </a:fld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2825340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978022" y="1828800"/>
            <a:ext cx="4416552" cy="838200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24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978022" y="2743200"/>
            <a:ext cx="4416552" cy="35052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 marL="2057400">
              <a:defRPr sz="1400"/>
            </a:lvl5pPr>
            <a:lvl6pPr marL="2057400">
              <a:defRPr sz="1400"/>
            </a:lvl6pPr>
            <a:lvl7pPr marL="2057400">
              <a:defRPr sz="1400"/>
            </a:lvl7pPr>
            <a:lvl8pPr marL="2057400">
              <a:defRPr sz="1400"/>
            </a:lvl8pPr>
            <a:lvl9pPr marL="2057400">
              <a:defRPr sz="14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705472" y="1828800"/>
            <a:ext cx="4416552" cy="838200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24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705472" y="2743200"/>
            <a:ext cx="4416552" cy="35052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 marL="2057400">
              <a:defRPr sz="1400"/>
            </a:lvl5pPr>
            <a:lvl6pPr marL="2057400">
              <a:defRPr sz="1400"/>
            </a:lvl6pPr>
            <a:lvl7pPr marL="2057400">
              <a:defRPr sz="1400"/>
            </a:lvl7pPr>
            <a:lvl8pPr marL="2057400">
              <a:defRPr sz="1400"/>
            </a:lvl8pPr>
            <a:lvl9pPr marL="2057400">
              <a:defRPr sz="14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DE4953C-03F1-441F-A69D-DC5B55A42A31}" type="datetime1">
              <a:rPr lang="fr-FR" smtClean="0"/>
              <a:pPr/>
              <a:t>08/03/2022</a:t>
            </a:fld>
            <a:endParaRPr lang="fr-FR" dirty="0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4208419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 5" descr="Grande vague (semi-transparente)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56"/>
            <a:ext cx="12188824" cy="6857887"/>
          </a:xfrm>
          <a:prstGeom prst="rect">
            <a:avLst/>
          </a:prstGeom>
        </p:spPr>
      </p:pic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F8E3ED6-75C0-4C58-A7E9-13B03F8DCF45}" type="datetime1">
              <a:rPr lang="fr-FR" smtClean="0"/>
              <a:pPr/>
              <a:t>08/03/2022</a:t>
            </a:fld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3607540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979613" y="588963"/>
            <a:ext cx="3657600" cy="2840037"/>
          </a:xfrm>
        </p:spPr>
        <p:txBody>
          <a:bodyPr rtlCol="0" anchor="b">
            <a:noAutofit/>
          </a:bodyPr>
          <a:lstStyle>
            <a:lvl1pPr algn="l">
              <a:lnSpc>
                <a:spcPct val="80000"/>
              </a:lnSpc>
              <a:defRPr sz="36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4414" y="588963"/>
            <a:ext cx="5486400" cy="5580061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9613" y="3581399"/>
            <a:ext cx="3657600" cy="2587625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7C42EF5-BBF8-4936-A626-051B0A4A6E6F}" type="datetime1">
              <a:rPr lang="fr-FR" smtClean="0"/>
              <a:pPr/>
              <a:t>08/03/2022</a:t>
            </a:fld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2544981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979613" y="588963"/>
            <a:ext cx="3657600" cy="2840038"/>
          </a:xfrm>
        </p:spPr>
        <p:txBody>
          <a:bodyPr rtlCol="0" anchor="b">
            <a:normAutofit/>
          </a:bodyPr>
          <a:lstStyle>
            <a:lvl1pPr algn="l">
              <a:lnSpc>
                <a:spcPct val="80000"/>
              </a:lnSpc>
              <a:defRPr sz="3600" b="0" i="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8" name="Rectangle 7"/>
          <p:cNvSpPr/>
          <p:nvPr/>
        </p:nvSpPr>
        <p:spPr>
          <a:xfrm>
            <a:off x="6094461" y="588963"/>
            <a:ext cx="5486352" cy="5580062"/>
          </a:xfrm>
          <a:prstGeom prst="rect">
            <a:avLst/>
          </a:prstGeom>
          <a:solidFill>
            <a:srgbClr val="1B5D72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3" name="Espace réservé d’image 2" descr="Espace réservé vide pour ajouter une image. Cliquez sur l’espace réservé et sélectionnez l’image à ajouter"/>
          <p:cNvSpPr>
            <a:spLocks noGrp="1"/>
          </p:cNvSpPr>
          <p:nvPr>
            <p:ph type="pic" idx="1"/>
          </p:nvPr>
        </p:nvSpPr>
        <p:spPr>
          <a:xfrm>
            <a:off x="6307494" y="805658"/>
            <a:ext cx="5060286" cy="5146672"/>
          </a:xfr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 dirty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9613" y="3581399"/>
            <a:ext cx="3657600" cy="2587625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B81482C-B60B-4967-9AC3-49FED3007024}" type="datetime1">
              <a:rPr lang="fr-FR" smtClean="0"/>
              <a:pPr/>
              <a:t>08/03/2022</a:t>
            </a:fld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2249172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rgbClr val="06171C"/>
            </a:gs>
            <a:gs pos="100000">
              <a:srgbClr val="134251"/>
            </a:gs>
            <a:gs pos="65000">
              <a:srgbClr val="134251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 6" descr="Grande vague (semi-transparente)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56"/>
            <a:ext cx="12188824" cy="6857887"/>
          </a:xfrm>
          <a:prstGeom prst="rect">
            <a:avLst/>
          </a:prstGeom>
        </p:spPr>
      </p:pic>
      <p:pic>
        <p:nvPicPr>
          <p:cNvPr id="10" name="Image 9" descr="Gande vague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-1" y="0"/>
            <a:ext cx="1234758" cy="6857942"/>
          </a:xfrm>
          <a:prstGeom prst="rect">
            <a:avLst/>
          </a:prstGeom>
        </p:spPr>
      </p:pic>
      <p:sp>
        <p:nvSpPr>
          <p:cNvPr id="9" name="Rectangle 8"/>
          <p:cNvSpPr/>
          <p:nvPr/>
        </p:nvSpPr>
        <p:spPr>
          <a:xfrm>
            <a:off x="1006156" y="0"/>
            <a:ext cx="228601" cy="6858000"/>
          </a:xfrm>
          <a:prstGeom prst="rect">
            <a:avLst/>
          </a:prstGeom>
          <a:solidFill>
            <a:srgbClr val="13425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1979612" y="381000"/>
            <a:ext cx="9144001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noProof="0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979612" y="1828800"/>
            <a:ext cx="9144001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1979611" y="6400800"/>
            <a:ext cx="5954834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8228011" y="6400800"/>
            <a:ext cx="154865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1AE9A-4FE7-4EF5-AEC9-1AF54342F765}" type="datetime1">
              <a:rPr lang="fr-FR" smtClean="0"/>
              <a:pPr/>
              <a:t>08/03/2022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056811" y="6400800"/>
            <a:ext cx="1066802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1403059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 2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>
              <a:lnSpc>
                <a:spcPct val="100000"/>
              </a:lnSpc>
            </a:pPr>
            <a:r>
              <a:rPr lang="fr-FR" sz="6600" b="1" dirty="0" smtClean="0"/>
              <a:t>Expo 2022</a:t>
            </a: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b="1" i="1" dirty="0" smtClean="0"/>
              <a:t>Reflets</a:t>
            </a:r>
            <a:r>
              <a:rPr lang="fr-FR" sz="4000" dirty="0" smtClean="0"/>
              <a:t> </a:t>
            </a:r>
            <a:br>
              <a:rPr lang="fr-FR" sz="4000" dirty="0" smtClean="0"/>
            </a:br>
            <a:endParaRPr lang="fr-FR" sz="4000" dirty="0"/>
          </a:p>
        </p:txBody>
      </p:sp>
      <p:sp>
        <p:nvSpPr>
          <p:cNvPr id="4" name="Sous-titre 3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fr-FR" smtClean="0"/>
              <a:t>8 </a:t>
            </a:r>
            <a:r>
              <a:rPr lang="fr-FR" dirty="0" smtClean="0"/>
              <a:t>Mars 2022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noProof="0" smtClean="0"/>
              <a:pPr rtl="0"/>
              <a:t>1</a:t>
            </a:fld>
            <a:endParaRPr lang="fr-FR" noProof="0" dirty="0"/>
          </a:p>
        </p:txBody>
      </p:sp>
      <p:pic>
        <p:nvPicPr>
          <p:cNvPr id="32770" name="Picture 2" descr="CLUB PHOTO DE PORNICH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0956" y="260648"/>
            <a:ext cx="952500" cy="952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08920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Bilan des photos reçues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79612" y="1828800"/>
            <a:ext cx="9587408" cy="469654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fr-FR" b="1" smtClean="0"/>
              <a:t>113 </a:t>
            </a:r>
            <a:r>
              <a:rPr lang="fr-FR" b="1" dirty="0" smtClean="0"/>
              <a:t>photos REFLET reçues</a:t>
            </a:r>
          </a:p>
          <a:p>
            <a:pPr lvl="1">
              <a:lnSpc>
                <a:spcPct val="100000"/>
              </a:lnSpc>
            </a:pPr>
            <a:r>
              <a:rPr lang="fr-FR" dirty="0" smtClean="0"/>
              <a:t>34 exposants (30 en 2021, 35 en 2020, 26 en 2019 et 28 en 2018)</a:t>
            </a:r>
          </a:p>
          <a:p>
            <a:pPr lvl="1">
              <a:lnSpc>
                <a:spcPct val="100000"/>
              </a:lnSpc>
            </a:pPr>
            <a:r>
              <a:rPr lang="fr-FR" dirty="0" smtClean="0"/>
              <a:t>Les photos seront présentées par groupes homogènes, comme l’année dernière</a:t>
            </a:r>
          </a:p>
          <a:p>
            <a:pPr lvl="1">
              <a:lnSpc>
                <a:spcPct val="100000"/>
              </a:lnSpc>
              <a:buNone/>
            </a:pPr>
            <a:endParaRPr lang="fr-FR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fr-FR" b="1" dirty="0" smtClean="0"/>
              <a:t>16 photos LIBRE reçues</a:t>
            </a:r>
          </a:p>
          <a:p>
            <a:pPr lvl="1">
              <a:lnSpc>
                <a:spcPct val="100000"/>
              </a:lnSpc>
            </a:pPr>
            <a:r>
              <a:rPr lang="fr-FR" dirty="0" smtClean="0"/>
              <a:t>12 adhérents</a:t>
            </a:r>
          </a:p>
          <a:p>
            <a:pPr lvl="1">
              <a:lnSpc>
                <a:spcPct val="100000"/>
              </a:lnSpc>
            </a:pPr>
            <a:r>
              <a:rPr lang="fr-FR" dirty="0" smtClean="0"/>
              <a:t>La plupart des photos sont des photos présentées cette année lors des séances d’analyse mensuelles</a:t>
            </a:r>
          </a:p>
          <a:p>
            <a:pPr lvl="1">
              <a:lnSpc>
                <a:spcPct val="100000"/>
              </a:lnSpc>
            </a:pPr>
            <a:endParaRPr lang="fr-FR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fr-FR" dirty="0" smtClean="0"/>
              <a:t>La Commission propose de faire un diaporama des photos </a:t>
            </a:r>
            <a:r>
              <a:rPr lang="fr-FR" b="1" dirty="0" smtClean="0"/>
              <a:t>LIBRE</a:t>
            </a:r>
            <a:r>
              <a:rPr lang="fr-FR" dirty="0" smtClean="0"/>
              <a:t> (sélectionnées) et des </a:t>
            </a:r>
            <a:r>
              <a:rPr lang="fr-FR" b="1" dirty="0" smtClean="0"/>
              <a:t>photos de l’année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noProof="0" smtClean="0"/>
              <a:pPr rtl="0"/>
              <a:t>2</a:t>
            </a:fld>
            <a:endParaRPr lang="fr-FR" noProof="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1979612" y="44624"/>
            <a:ext cx="9144001" cy="1080120"/>
          </a:xfrm>
        </p:spPr>
        <p:txBody>
          <a:bodyPr rtlCol="0"/>
          <a:lstStyle/>
          <a:p>
            <a:pPr rtl="0"/>
            <a:r>
              <a:rPr lang="fr-FR" b="1" dirty="0" smtClean="0"/>
              <a:t>Expo 2022 – Règles (1/2)</a:t>
            </a:r>
            <a:endParaRPr lang="fr-FR" b="1" dirty="0"/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>
          <a:xfrm>
            <a:off x="1485900" y="1268760"/>
            <a:ext cx="10441160" cy="5112568"/>
          </a:xfrm>
        </p:spPr>
        <p:txBody>
          <a:bodyPr rtlCol="0">
            <a:normAutofit fontScale="92500" lnSpcReduction="20000"/>
          </a:bodyPr>
          <a:lstStyle/>
          <a:p>
            <a:pPr>
              <a:lnSpc>
                <a:spcPct val="110000"/>
              </a:lnSpc>
              <a:tabLst>
                <a:tab pos="8878888" algn="r"/>
                <a:tab pos="9950450" algn="r"/>
              </a:tabLst>
            </a:pPr>
            <a:r>
              <a:rPr lang="fr-FR" dirty="0" smtClean="0"/>
              <a:t>Chaque participant aura au moins 1 photo présente à l’exposition</a:t>
            </a:r>
          </a:p>
          <a:p>
            <a:pPr>
              <a:lnSpc>
                <a:spcPct val="110000"/>
              </a:lnSpc>
              <a:tabLst>
                <a:tab pos="8878888" algn="r"/>
                <a:tab pos="9950450" algn="r"/>
              </a:tabLst>
            </a:pPr>
            <a:r>
              <a:rPr lang="fr-FR" dirty="0" smtClean="0"/>
              <a:t>La commission accompagnera les participants qui le désirent pour améliorer leurs photos (conseils par e-mail et aide en postproduction via les collègues du club)</a:t>
            </a:r>
          </a:p>
          <a:p>
            <a:pPr>
              <a:lnSpc>
                <a:spcPct val="110000"/>
              </a:lnSpc>
              <a:tabLst>
                <a:tab pos="8878888" algn="r"/>
                <a:tab pos="9950450" algn="r"/>
              </a:tabLst>
            </a:pPr>
            <a:r>
              <a:rPr lang="fr-FR" b="1" dirty="0" smtClean="0"/>
              <a:t>Chaque exposant s’engage à encadrer son (ou ses) œuvre(s) et à assurer au moins 1 permanence pendant l’expo. A défaut, l’exposant s’organise avec un autre adhérent.</a:t>
            </a:r>
          </a:p>
          <a:p>
            <a:pPr marL="223838" lvl="1" indent="-223838">
              <a:lnSpc>
                <a:spcPct val="110000"/>
              </a:lnSpc>
              <a:spcBef>
                <a:spcPts val="1800"/>
              </a:spcBef>
              <a:tabLst>
                <a:tab pos="8878888" algn="r"/>
                <a:tab pos="9950450" algn="r"/>
              </a:tabLst>
            </a:pPr>
            <a:r>
              <a:rPr lang="fr-FR" sz="2400" dirty="0" smtClean="0"/>
              <a:t>Pour une </a:t>
            </a:r>
            <a:r>
              <a:rPr lang="fr-FR" sz="2400" b="1" dirty="0" smtClean="0"/>
              <a:t>meilleure homogénéité de l'exposition</a:t>
            </a:r>
            <a:r>
              <a:rPr lang="fr-FR" sz="2400" dirty="0" smtClean="0"/>
              <a:t>, </a:t>
            </a:r>
          </a:p>
          <a:p>
            <a:pPr marL="681038" lvl="2" indent="-223838">
              <a:lnSpc>
                <a:spcPct val="110000"/>
              </a:lnSpc>
              <a:spcBef>
                <a:spcPts val="1800"/>
              </a:spcBef>
              <a:tabLst>
                <a:tab pos="8878888" algn="r"/>
                <a:tab pos="9950450" algn="r"/>
              </a:tabLst>
            </a:pPr>
            <a:r>
              <a:rPr lang="fr-FR" dirty="0" smtClean="0"/>
              <a:t>Seules les photos « reflets » sélectionnées seront exposées au format papier. </a:t>
            </a:r>
          </a:p>
          <a:p>
            <a:pPr marL="681038" lvl="2" indent="-223838">
              <a:lnSpc>
                <a:spcPct val="110000"/>
              </a:lnSpc>
              <a:spcBef>
                <a:spcPts val="1800"/>
              </a:spcBef>
              <a:tabLst>
                <a:tab pos="8878888" algn="r"/>
                <a:tab pos="9950450" algn="r"/>
              </a:tabLst>
            </a:pPr>
            <a:r>
              <a:rPr lang="fr-FR" dirty="0" smtClean="0"/>
              <a:t>L’idée actuelle est de n’utiliser que les panneaux fixes, ce qui permettrait d’afficher un maximum de 52 photos »</a:t>
            </a:r>
            <a:endParaRPr lang="fr-FR" sz="2000" b="1" dirty="0" smtClean="0"/>
          </a:p>
          <a:p>
            <a:pPr lvl="1">
              <a:lnSpc>
                <a:spcPct val="110000"/>
              </a:lnSpc>
              <a:spcBef>
                <a:spcPts val="1800"/>
              </a:spcBef>
              <a:tabLst>
                <a:tab pos="8878888" algn="r"/>
                <a:tab pos="9950450" algn="r"/>
              </a:tabLst>
            </a:pPr>
            <a:r>
              <a:rPr lang="fr-FR" dirty="0" smtClean="0"/>
              <a:t>Les photos thème libre sélectionnées seront affichées sur écran</a:t>
            </a:r>
          </a:p>
          <a:p>
            <a:pPr lvl="1">
              <a:lnSpc>
                <a:spcPct val="110000"/>
              </a:lnSpc>
              <a:spcBef>
                <a:spcPts val="1800"/>
              </a:spcBef>
              <a:tabLst>
                <a:tab pos="8878888" algn="r"/>
              </a:tabLst>
            </a:pPr>
            <a:endParaRPr lang="fr-FR" sz="2400" dirty="0" smtClean="0"/>
          </a:p>
          <a:p>
            <a:pPr lvl="1">
              <a:lnSpc>
                <a:spcPct val="110000"/>
              </a:lnSpc>
              <a:spcBef>
                <a:spcPts val="1800"/>
              </a:spcBef>
              <a:tabLst>
                <a:tab pos="8878888" algn="r"/>
              </a:tabLst>
            </a:pPr>
            <a:endParaRPr lang="fr-FR" sz="2400" dirty="0" smtClean="0"/>
          </a:p>
          <a:p>
            <a:pPr>
              <a:lnSpc>
                <a:spcPct val="110000"/>
              </a:lnSpc>
            </a:pPr>
            <a:endParaRPr lang="fr-FR" sz="2800" b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noProof="0" smtClean="0"/>
              <a:pPr rtl="0"/>
              <a:t>3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314370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1979612" y="44624"/>
            <a:ext cx="9144001" cy="1080120"/>
          </a:xfrm>
        </p:spPr>
        <p:txBody>
          <a:bodyPr rtlCol="0"/>
          <a:lstStyle/>
          <a:p>
            <a:pPr rtl="0"/>
            <a:r>
              <a:rPr lang="fr-FR" b="1" dirty="0" smtClean="0"/>
              <a:t>Expo 2022 – Règles (2/2) </a:t>
            </a:r>
            <a:endParaRPr lang="fr-FR" b="1" dirty="0"/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>
          <a:xfrm>
            <a:off x="1485900" y="1268760"/>
            <a:ext cx="10441160" cy="5256584"/>
          </a:xfrm>
        </p:spPr>
        <p:txBody>
          <a:bodyPr rtlCol="0"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tabLst>
                <a:tab pos="10228263" algn="r"/>
              </a:tabLst>
            </a:pPr>
            <a:r>
              <a:rPr lang="fr-FR" dirty="0" smtClean="0"/>
              <a:t>Dates de capture : 	du </a:t>
            </a:r>
            <a:r>
              <a:rPr lang="fr-FR" b="1" dirty="0" smtClean="0"/>
              <a:t>01/01/2020</a:t>
            </a:r>
            <a:r>
              <a:rPr lang="fr-FR" dirty="0" smtClean="0"/>
              <a:t> à fin Février 2022</a:t>
            </a:r>
          </a:p>
          <a:p>
            <a:pPr marL="223838" lvl="1" indent="-223838">
              <a:lnSpc>
                <a:spcPct val="120000"/>
              </a:lnSpc>
              <a:spcBef>
                <a:spcPts val="1200"/>
              </a:spcBef>
              <a:tabLst>
                <a:tab pos="10228263" algn="r"/>
              </a:tabLst>
            </a:pPr>
            <a:r>
              <a:rPr lang="fr-FR" sz="2400" dirty="0" smtClean="0"/>
              <a:t>La taille des passe-partout sera limitée à 1 dimension par format : 1:1 (carré), 3/2, 4/3, 16/9, 2*1, 3*1</a:t>
            </a:r>
            <a:endParaRPr lang="fr-FR" sz="2400" b="1" u="sng" dirty="0" smtClean="0"/>
          </a:p>
          <a:p>
            <a:pPr marL="223838" lvl="1" indent="-223838">
              <a:lnSpc>
                <a:spcPct val="120000"/>
              </a:lnSpc>
              <a:spcBef>
                <a:spcPts val="1200"/>
              </a:spcBef>
              <a:tabLst>
                <a:tab pos="10228263" algn="r"/>
              </a:tabLst>
            </a:pPr>
            <a:r>
              <a:rPr lang="fr-FR" sz="2400" dirty="0" smtClean="0"/>
              <a:t>La taille des nouveaux passe-partout sera : 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fr-FR" dirty="0" smtClean="0"/>
              <a:t>format 1:1: 		300*300 mm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fr-FR" dirty="0" smtClean="0"/>
              <a:t>format 4/3 :		400*300 mm 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fr-FR" dirty="0" smtClean="0"/>
              <a:t>format 3/2 : 		420*280 mm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fr-FR" dirty="0" smtClean="0"/>
              <a:t>format 16/9 : 		420*236 mm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fr-FR" dirty="0" smtClean="0"/>
              <a:t>format 2:1 : 		420*210 mm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fr-FR" dirty="0" smtClean="0"/>
              <a:t>format 3:1 : 		420*140mm</a:t>
            </a:r>
            <a:endParaRPr lang="fr-FR" sz="2000" dirty="0" smtClean="0"/>
          </a:p>
          <a:p>
            <a:pPr marL="223838" lvl="1" indent="-223838">
              <a:lnSpc>
                <a:spcPct val="120000"/>
              </a:lnSpc>
              <a:spcBef>
                <a:spcPts val="1200"/>
              </a:spcBef>
              <a:tabLst>
                <a:tab pos="10228263" algn="r"/>
              </a:tabLst>
            </a:pPr>
            <a:r>
              <a:rPr lang="fr-FR" sz="2400" dirty="0" smtClean="0"/>
              <a:t>Les participants peuvent réutiliser leurs anciens passe-partout s’ils sont adaptés aux côtes demandées par la commission</a:t>
            </a:r>
            <a:endParaRPr lang="fr-FR" dirty="0" smtClean="0"/>
          </a:p>
          <a:p>
            <a:pPr lvl="1">
              <a:lnSpc>
                <a:spcPct val="120000"/>
              </a:lnSpc>
              <a:spcBef>
                <a:spcPts val="1200"/>
              </a:spcBef>
              <a:tabLst>
                <a:tab pos="8878888" algn="r"/>
              </a:tabLst>
            </a:pPr>
            <a:endParaRPr lang="fr-FR" dirty="0" smtClean="0"/>
          </a:p>
          <a:p>
            <a:pPr>
              <a:lnSpc>
                <a:spcPct val="120000"/>
              </a:lnSpc>
              <a:spcBef>
                <a:spcPts val="1200"/>
              </a:spcBef>
            </a:pPr>
            <a:endParaRPr lang="fr-FR" b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noProof="0" smtClean="0"/>
              <a:pPr rtl="0"/>
              <a:t>4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314370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1917948" y="44624"/>
            <a:ext cx="9144001" cy="648072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32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Planning de la préparation de l’Expo 2022 </a:t>
            </a:r>
            <a:endParaRPr lang="fr-FR" sz="3200" b="1" dirty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>
          <a:xfrm>
            <a:off x="1917948" y="692696"/>
            <a:ext cx="9803432" cy="5616624"/>
          </a:xfrm>
        </p:spPr>
        <p:txBody>
          <a:bodyPr rtlCol="0"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tabLst>
                <a:tab pos="9512300" algn="r"/>
              </a:tabLst>
            </a:pPr>
            <a:r>
              <a:rPr lang="fr-FR" sz="1600" b="1" dirty="0" smtClean="0"/>
              <a:t>Envoi des photos proposées à la commission expo</a:t>
            </a:r>
            <a:r>
              <a:rPr lang="fr-FR" sz="1600" dirty="0" smtClean="0"/>
              <a:t>	 </a:t>
            </a:r>
            <a:r>
              <a:rPr lang="fr-FR" sz="1600" b="1" dirty="0" smtClean="0">
                <a:solidFill>
                  <a:srgbClr val="92D050"/>
                </a:solidFill>
              </a:rPr>
              <a:t>28 février 2022</a:t>
            </a:r>
          </a:p>
          <a:p>
            <a:pPr lvl="1">
              <a:lnSpc>
                <a:spcPct val="100000"/>
              </a:lnSpc>
              <a:tabLst>
                <a:tab pos="9512300" algn="r"/>
              </a:tabLst>
            </a:pPr>
            <a:r>
              <a:rPr lang="fr-FR" sz="900" b="1" dirty="0" smtClean="0"/>
              <a:t>Analyse et demande d’amélioration des photos	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8 Mars</a:t>
            </a:r>
          </a:p>
          <a:p>
            <a:pPr lvl="1">
              <a:lnSpc>
                <a:spcPct val="100000"/>
              </a:lnSpc>
              <a:tabLst>
                <a:tab pos="9512300" algn="r"/>
              </a:tabLst>
            </a:pPr>
            <a:r>
              <a:rPr lang="fr-FR" sz="900" b="1" dirty="0" smtClean="0"/>
              <a:t>Retour des fichiers photo corrigées	</a:t>
            </a:r>
            <a:r>
              <a:rPr lang="fr-FR" sz="1200" b="1" dirty="0" smtClean="0">
                <a:solidFill>
                  <a:srgbClr val="92D050"/>
                </a:solidFill>
              </a:rPr>
              <a:t>21 Mars</a:t>
            </a:r>
            <a:endParaRPr lang="fr-FR" sz="900" b="1" dirty="0" smtClean="0">
              <a:solidFill>
                <a:srgbClr val="92D050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9512300" algn="r"/>
              </a:tabLst>
            </a:pPr>
            <a:r>
              <a:rPr lang="fr-FR" sz="1200" b="1" dirty="0" smtClean="0"/>
              <a:t>Choix photo affiche </a:t>
            </a:r>
            <a:r>
              <a:rPr lang="fr-FR" sz="1200" dirty="0" smtClean="0"/>
              <a:t>	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8 Mars </a:t>
            </a:r>
          </a:p>
          <a:p>
            <a:pPr lvl="1">
              <a:lnSpc>
                <a:spcPct val="100000"/>
              </a:lnSpc>
              <a:tabLst>
                <a:tab pos="9512300" algn="r"/>
              </a:tabLst>
            </a:pPr>
            <a:r>
              <a:rPr lang="fr-FR" sz="900" b="1" dirty="0" smtClean="0"/>
              <a:t>Titre expo pour affiche	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8 Mars</a:t>
            </a:r>
            <a:endParaRPr lang="fr-FR" sz="9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1">
              <a:lnSpc>
                <a:spcPct val="100000"/>
              </a:lnSpc>
              <a:tabLst>
                <a:tab pos="9512300" algn="r"/>
              </a:tabLst>
            </a:pPr>
            <a:r>
              <a:rPr lang="fr-FR" sz="900" b="1" dirty="0" smtClean="0"/>
              <a:t>Réalisation Affiche (Ateliers Photoshop)	</a:t>
            </a:r>
            <a:r>
              <a:rPr lang="fr-FR" sz="11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28 Ma</a:t>
            </a:r>
            <a:r>
              <a:rPr lang="fr-FR" sz="105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rs</a:t>
            </a:r>
            <a:endParaRPr lang="fr-FR" sz="800" b="1" i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9512300" algn="r"/>
              </a:tabLst>
            </a:pPr>
            <a:r>
              <a:rPr lang="fr-FR" sz="1200" b="1" dirty="0" smtClean="0"/>
              <a:t>Sélection finale des photos </a:t>
            </a:r>
            <a:r>
              <a:rPr lang="fr-FR" sz="1200" dirty="0" smtClean="0"/>
              <a:t>	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22</a:t>
            </a:r>
            <a:r>
              <a:rPr lang="fr-FR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mars</a:t>
            </a:r>
          </a:p>
          <a:p>
            <a:pPr lvl="1">
              <a:lnSpc>
                <a:spcPct val="100000"/>
              </a:lnSpc>
              <a:tabLst>
                <a:tab pos="9512300" algn="r"/>
              </a:tabLst>
            </a:pPr>
            <a:r>
              <a:rPr lang="fr-FR" sz="900" b="1" dirty="0" smtClean="0"/>
              <a:t>Envoi formulaire consignes aux adhérents (Fiche RECAP)</a:t>
            </a:r>
            <a:r>
              <a:rPr lang="fr-FR" sz="900" dirty="0" smtClean="0"/>
              <a:t>	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22-28 mars</a:t>
            </a:r>
            <a:endParaRPr lang="fr-FR" sz="9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1">
              <a:lnSpc>
                <a:spcPct val="100000"/>
              </a:lnSpc>
              <a:tabLst>
                <a:tab pos="9512300" algn="r"/>
              </a:tabLst>
            </a:pPr>
            <a:r>
              <a:rPr lang="fr-FR" sz="900" b="1" dirty="0" smtClean="0"/>
              <a:t>Scénographie</a:t>
            </a:r>
            <a:r>
              <a:rPr lang="fr-FR" sz="900" dirty="0" smtClean="0"/>
              <a:t>	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fin Mars</a:t>
            </a:r>
          </a:p>
          <a:p>
            <a:pPr lvl="1">
              <a:lnSpc>
                <a:spcPct val="100000"/>
              </a:lnSpc>
              <a:tabLst>
                <a:tab pos="9512300" algn="r"/>
              </a:tabLst>
            </a:pPr>
            <a:r>
              <a:rPr lang="fr-FR" sz="900" b="1" dirty="0" smtClean="0"/>
              <a:t>Retour formulaire consignes des adhérents (Fiche RECAP)</a:t>
            </a:r>
            <a:r>
              <a:rPr lang="fr-FR" sz="900" dirty="0" smtClean="0"/>
              <a:t>	</a:t>
            </a:r>
            <a:r>
              <a:rPr lang="fr-FR" sz="1200" b="1" dirty="0" smtClean="0">
                <a:solidFill>
                  <a:srgbClr val="92D050"/>
                </a:solidFill>
              </a:rPr>
              <a:t>2 Avril</a:t>
            </a:r>
            <a:endParaRPr lang="fr-FR" sz="900" b="1" dirty="0" smtClean="0">
              <a:solidFill>
                <a:srgbClr val="92D050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9512300" algn="r"/>
              </a:tabLst>
            </a:pPr>
            <a:r>
              <a:rPr lang="fr-FR" sz="1200" b="1" dirty="0" smtClean="0"/>
              <a:t>Communication expo	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Avril</a:t>
            </a:r>
          </a:p>
          <a:p>
            <a:pPr lvl="1">
              <a:lnSpc>
                <a:spcPct val="100000"/>
              </a:lnSpc>
              <a:tabLst>
                <a:tab pos="8878888" algn="r"/>
                <a:tab pos="9512300" algn="r"/>
              </a:tabLst>
            </a:pPr>
            <a:r>
              <a:rPr lang="fr-FR" sz="900" b="1" dirty="0" smtClean="0"/>
              <a:t>Flyers / affichette pour voiture… / Affiches municipales	</a:t>
            </a:r>
          </a:p>
          <a:p>
            <a:pPr lvl="1">
              <a:lnSpc>
                <a:spcPct val="100000"/>
              </a:lnSpc>
              <a:tabLst>
                <a:tab pos="8878888" algn="r"/>
                <a:tab pos="9512300" algn="r"/>
              </a:tabLst>
            </a:pPr>
            <a:r>
              <a:rPr lang="fr-FR" sz="900" b="1" dirty="0" smtClean="0"/>
              <a:t>Info locale, Mailing (mairie, journaux, clubs, relais des adhérents…)	</a:t>
            </a: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9512300" algn="r"/>
              </a:tabLst>
            </a:pPr>
            <a:r>
              <a:rPr lang="fr-FR" sz="1200" b="1" dirty="0" smtClean="0"/>
              <a:t>Tirage des photos (Perso ou Camara) + passe-partout (Perso, Club ou Réemploi)</a:t>
            </a:r>
            <a:r>
              <a:rPr lang="fr-FR" sz="1200" dirty="0" smtClean="0"/>
              <a:t>	</a:t>
            </a:r>
            <a:r>
              <a:rPr lang="fr-FR" sz="1200" b="1" dirty="0" smtClean="0"/>
              <a:t> 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Avril</a:t>
            </a:r>
          </a:p>
          <a:p>
            <a:pPr lvl="1">
              <a:lnSpc>
                <a:spcPct val="100000"/>
              </a:lnSpc>
              <a:tabLst>
                <a:tab pos="9512300" algn="r"/>
              </a:tabLst>
            </a:pPr>
            <a:r>
              <a:rPr lang="fr-FR" sz="900" b="1" dirty="0" smtClean="0"/>
              <a:t>La fabrication des nouveaux passe-partout sera gérée par Yannick et Nicole (</a:t>
            </a:r>
            <a:r>
              <a:rPr lang="fr-FR" sz="900" b="1" dirty="0" err="1" smtClean="0"/>
              <a:t>ArtPhoto</a:t>
            </a:r>
            <a:r>
              <a:rPr lang="fr-FR" sz="900" b="1" dirty="0" smtClean="0"/>
              <a:t> à Mesquer)	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Avril</a:t>
            </a:r>
            <a:endParaRPr lang="fr-FR" sz="9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1">
              <a:lnSpc>
                <a:spcPct val="100000"/>
              </a:lnSpc>
              <a:tabLst>
                <a:tab pos="9512300" algn="r"/>
              </a:tabLst>
            </a:pPr>
            <a:r>
              <a:rPr lang="fr-FR" sz="900" b="1" dirty="0" smtClean="0"/>
              <a:t>Préparation Etiquettes 	</a:t>
            </a:r>
            <a:r>
              <a:rPr lang="fr-FR" sz="9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Avril</a:t>
            </a:r>
            <a:endParaRPr lang="fr-FR" sz="9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1">
              <a:lnSpc>
                <a:spcPct val="100000"/>
              </a:lnSpc>
              <a:tabLst>
                <a:tab pos="9512300" algn="r"/>
              </a:tabLst>
            </a:pPr>
            <a:r>
              <a:rPr lang="fr-FR" sz="900" b="1" dirty="0" smtClean="0"/>
              <a:t>Préparation Concours visiteurs de l’expo	 </a:t>
            </a:r>
            <a:r>
              <a:rPr lang="fr-FR" sz="900" dirty="0" smtClean="0"/>
              <a:t> 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Avril</a:t>
            </a:r>
            <a:endParaRPr lang="fr-FR" sz="9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1">
              <a:lnSpc>
                <a:spcPct val="100000"/>
              </a:lnSpc>
              <a:tabLst>
                <a:tab pos="9512300" algn="r"/>
              </a:tabLst>
            </a:pPr>
            <a:r>
              <a:rPr lang="fr-FR" sz="900" b="1" dirty="0" smtClean="0"/>
              <a:t>Stratégie de vente des photos (la commission fera une proposition au CA)</a:t>
            </a:r>
            <a:r>
              <a:rPr lang="fr-FR" sz="800" b="1" dirty="0" smtClean="0"/>
              <a:t>	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Avril</a:t>
            </a:r>
            <a:endParaRPr lang="fr-FR" sz="8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9512300" algn="r"/>
              </a:tabLst>
            </a:pPr>
            <a:r>
              <a:rPr lang="fr-FR" sz="1200" b="1" dirty="0" smtClean="0"/>
              <a:t>Diaporama des photos LIBRE et photos de l’année	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Avril</a:t>
            </a: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9512300" algn="r"/>
              </a:tabLst>
            </a:pPr>
            <a:r>
              <a:rPr lang="fr-FR" sz="1200" b="1" dirty="0" smtClean="0"/>
              <a:t>Doodle des permanences	</a:t>
            </a:r>
            <a:r>
              <a:rPr lang="fr-FR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Avril</a:t>
            </a: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9512300" algn="r"/>
              </a:tabLst>
            </a:pPr>
            <a:r>
              <a:rPr lang="fr-FR" sz="1200" b="1" dirty="0" smtClean="0"/>
              <a:t>Livret expo avec commentaires	</a:t>
            </a:r>
            <a:r>
              <a:rPr lang="fr-FR" sz="12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fr-F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Avril</a:t>
            </a: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9512300" algn="r"/>
              </a:tabLst>
            </a:pPr>
            <a:r>
              <a:rPr lang="fr-FR" sz="1200" b="1" dirty="0" smtClean="0"/>
              <a:t>Expo </a:t>
            </a:r>
            <a:r>
              <a:rPr lang="fr-FR" sz="1200" dirty="0" smtClean="0"/>
              <a:t>	</a:t>
            </a:r>
            <a:r>
              <a:rPr lang="fr-FR" sz="1100" b="1" dirty="0" smtClean="0">
                <a:solidFill>
                  <a:srgbClr val="92D050"/>
                </a:solidFill>
              </a:rPr>
              <a:t>montage  jeudi 28 avril</a:t>
            </a:r>
            <a:br>
              <a:rPr lang="fr-FR" sz="1100" b="1" dirty="0" smtClean="0">
                <a:solidFill>
                  <a:srgbClr val="92D050"/>
                </a:solidFill>
              </a:rPr>
            </a:br>
            <a:r>
              <a:rPr lang="fr-FR" sz="1100" b="1" dirty="0" smtClean="0"/>
              <a:t> 	du 29 Avril au 8 Mai 	</a:t>
            </a:r>
            <a:r>
              <a:rPr lang="fr-FR" sz="1100" b="1" dirty="0" smtClean="0">
                <a:solidFill>
                  <a:srgbClr val="92D050"/>
                </a:solidFill>
              </a:rPr>
              <a:t>démontage 8 Mai ou Lundi 9 mai</a:t>
            </a:r>
            <a:endParaRPr lang="fr-FR" sz="1100" dirty="0" smtClean="0">
              <a:solidFill>
                <a:srgbClr val="92D05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10056811" y="6597352"/>
            <a:ext cx="1066802" cy="276228"/>
          </a:xfrm>
        </p:spPr>
        <p:txBody>
          <a:bodyPr/>
          <a:lstStyle/>
          <a:p>
            <a:pPr rtl="0"/>
            <a:fld id="{2A013F82-EE5E-44EE-A61D-E31C6657F26F}" type="slidenum">
              <a:rPr lang="fr-FR" noProof="0" smtClean="0"/>
              <a:pPr rtl="0"/>
              <a:t>5</a:t>
            </a:fld>
            <a:endParaRPr lang="fr-FR" noProof="0" dirty="0"/>
          </a:p>
        </p:txBody>
      </p:sp>
      <p:sp>
        <p:nvSpPr>
          <p:cNvPr id="5" name="Rectangle 4"/>
          <p:cNvSpPr/>
          <p:nvPr/>
        </p:nvSpPr>
        <p:spPr>
          <a:xfrm>
            <a:off x="0" y="2348880"/>
            <a:ext cx="1197868" cy="207882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lIns="36000" tIns="36000" rIns="36000" bIns="72000">
            <a:spAutoFit/>
          </a:bodyPr>
          <a:lstStyle/>
          <a:p>
            <a:pPr marL="87313" indent="-87313">
              <a:spcBef>
                <a:spcPts val="2400"/>
              </a:spcBef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Tâches effectuées ou managées par la commission Expo (CO) </a:t>
            </a:r>
          </a:p>
          <a:p>
            <a:pPr marL="87313" indent="-87313">
              <a:spcBef>
                <a:spcPts val="2400"/>
              </a:spcBef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Tâches qui relèvent des auteurs (AU)</a:t>
            </a:r>
            <a:endParaRPr lang="fr-FR" sz="12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3704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noProof="0" smtClean="0"/>
              <a:pPr rtl="0"/>
              <a:t>6</a:t>
            </a:fld>
            <a:endParaRPr lang="fr-FR" noProof="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9917" y="154110"/>
            <a:ext cx="9433047" cy="6602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Merci !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noProof="0" smtClean="0"/>
              <a:pPr rtl="0"/>
              <a:t>7</a:t>
            </a:fld>
            <a:endParaRPr lang="fr-FR" noProof="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Vagues 16x9">
  <a:themeElements>
    <a:clrScheme name="Ocean Waves">
      <a:dk1>
        <a:sysClr val="windowText" lastClr="000000"/>
      </a:dk1>
      <a:lt1>
        <a:sysClr val="window" lastClr="FFFFFF"/>
      </a:lt1>
      <a:dk2>
        <a:srgbClr val="134251"/>
      </a:dk2>
      <a:lt2>
        <a:srgbClr val="83BEC0"/>
      </a:lt2>
      <a:accent1>
        <a:srgbClr val="339C9F"/>
      </a:accent1>
      <a:accent2>
        <a:srgbClr val="E68010"/>
      </a:accent2>
      <a:accent3>
        <a:srgbClr val="8EB414"/>
      </a:accent3>
      <a:accent4>
        <a:srgbClr val="0CB89B"/>
      </a:accent4>
      <a:accent5>
        <a:srgbClr val="ECB720"/>
      </a:accent5>
      <a:accent6>
        <a:srgbClr val="319762"/>
      </a:accent6>
      <a:hlink>
        <a:srgbClr val="E68010"/>
      </a:hlink>
      <a:folHlink>
        <a:srgbClr val="339C9F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15820125_TF02901025.potx" id="{28321B1A-4EE3-4769-AF44-038F34A54786}" vid="{15D348D7-834F-48CE-BAD9-7B196DDE4898}"/>
    </a:ext>
  </a:extLst>
</a:theme>
</file>

<file path=ppt/theme/theme2.xml><?xml version="1.0" encoding="utf-8"?>
<a:theme xmlns:a="http://schemas.openxmlformats.org/drawingml/2006/main" name="Thème Office">
  <a:themeElements>
    <a:clrScheme name="Ocean Waves">
      <a:dk1>
        <a:sysClr val="windowText" lastClr="000000"/>
      </a:dk1>
      <a:lt1>
        <a:sysClr val="window" lastClr="FFFFFF"/>
      </a:lt1>
      <a:dk2>
        <a:srgbClr val="134251"/>
      </a:dk2>
      <a:lt2>
        <a:srgbClr val="83BEC0"/>
      </a:lt2>
      <a:accent1>
        <a:srgbClr val="339C9F"/>
      </a:accent1>
      <a:accent2>
        <a:srgbClr val="E68010"/>
      </a:accent2>
      <a:accent3>
        <a:srgbClr val="8EB414"/>
      </a:accent3>
      <a:accent4>
        <a:srgbClr val="0CB89B"/>
      </a:accent4>
      <a:accent5>
        <a:srgbClr val="ECB720"/>
      </a:accent5>
      <a:accent6>
        <a:srgbClr val="319762"/>
      </a:accent6>
      <a:hlink>
        <a:srgbClr val="E68010"/>
      </a:hlink>
      <a:folHlink>
        <a:srgbClr val="339C9F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cean Waves">
      <a:dk1>
        <a:sysClr val="windowText" lastClr="000000"/>
      </a:dk1>
      <a:lt1>
        <a:sysClr val="window" lastClr="FFFFFF"/>
      </a:lt1>
      <a:dk2>
        <a:srgbClr val="134251"/>
      </a:dk2>
      <a:lt2>
        <a:srgbClr val="83BEC0"/>
      </a:lt2>
      <a:accent1>
        <a:srgbClr val="339C9F"/>
      </a:accent1>
      <a:accent2>
        <a:srgbClr val="E68010"/>
      </a:accent2>
      <a:accent3>
        <a:srgbClr val="8EB414"/>
      </a:accent3>
      <a:accent4>
        <a:srgbClr val="0CB89B"/>
      </a:accent4>
      <a:accent5>
        <a:srgbClr val="ECB720"/>
      </a:accent5>
      <a:accent6>
        <a:srgbClr val="319762"/>
      </a:accent6>
      <a:hlink>
        <a:srgbClr val="E68010"/>
      </a:hlink>
      <a:folHlink>
        <a:srgbClr val="339C9F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2B6DE00F-F2BC-4082-AB87-D0D78777DE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A2223A-9182-462D-922F-5606A5A90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45C5BB1-9D2C-412A-AE6C-0FC75190A4CE}">
  <ds:schemaRefs>
    <ds:schemaRef ds:uri="http://schemas.microsoft.com/office/infopath/2007/PartnerControls"/>
    <ds:schemaRef ds:uri="http://purl.org/dc/dcmitype/"/>
    <ds:schemaRef ds:uri="40262f94-9f35-4ac3-9a90-690165a166b7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schemas.openxmlformats.org/package/2006/metadata/core-properties"/>
    <ds:schemaRef ds:uri="a4f35948-e619-41b3-aa29-22878b09cfd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nature vagues (grand écran)</Template>
  <TotalTime>7745</TotalTime>
  <Words>226</Words>
  <Application>Microsoft Office PowerPoint</Application>
  <PresentationFormat>Personnalisé</PresentationFormat>
  <Paragraphs>69</Paragraphs>
  <Slides>7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Vagues 16x9</vt:lpstr>
      <vt:lpstr>Expo 2022  Reflets  </vt:lpstr>
      <vt:lpstr>Bilan des photos reçues</vt:lpstr>
      <vt:lpstr>Expo 2022 – Règles (1/2)</vt:lpstr>
      <vt:lpstr>Expo 2022 – Règles (2/2) </vt:lpstr>
      <vt:lpstr>Planning de la préparation de l’Expo 2022 </vt:lpstr>
      <vt:lpstr>Diapositive 6</vt:lpstr>
      <vt:lpstr>Merci 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Disposition du titre</dc:title>
  <dc:creator>Christine SCHMITT</dc:creator>
  <cp:lastModifiedBy>JeanS</cp:lastModifiedBy>
  <cp:revision>188</cp:revision>
  <dcterms:created xsi:type="dcterms:W3CDTF">2018-11-23T11:10:51Z</dcterms:created>
  <dcterms:modified xsi:type="dcterms:W3CDTF">2022-03-08T10:32:07Z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